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5.jpg" ContentType="image/jpeg"/>
  <Override PartName="/ppt/media/image8.jpg" ContentType="image/jpeg"/>
  <Override PartName="/ppt/media/image9.jpg" ContentType="image/jpeg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5" r:id="rId46"/>
    <p:sldId id="306" r:id="rId47"/>
    <p:sldId id="360" r:id="rId48"/>
    <p:sldId id="307" r:id="rId49"/>
    <p:sldId id="308" r:id="rId50"/>
    <p:sldId id="309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</p:sldIdLst>
  <p:sldSz cx="6858000" cy="5143500"/>
  <p:notesSz cx="6858000" cy="51435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7"/>
    <p:restoredTop sz="94666"/>
  </p:normalViewPr>
  <p:slideViewPr>
    <p:cSldViewPr>
      <p:cViewPr varScale="1">
        <p:scale>
          <a:sx n="203" d="100"/>
          <a:sy n="203" d="100"/>
        </p:scale>
        <p:origin x="2250" y="17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21D06-4F5A-9249-AFF6-3FD6CDA8BE79}" type="datetimeFigureOut">
              <a:rPr kumimoji="1" lang="zh-TW" altLang="en-US" smtClean="0"/>
              <a:t>2019/9/4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642938"/>
            <a:ext cx="2314575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2474913"/>
            <a:ext cx="54864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29718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4886325"/>
            <a:ext cx="29718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B2247-9AEE-A64D-9D6C-F6A42A2227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589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27366" y="166116"/>
            <a:ext cx="5603267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28700" y="2880360"/>
            <a:ext cx="48006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rebuchet MS"/>
                <a:cs typeface="Trebuchet MS"/>
              </a:defRPr>
            </a:lvl1pPr>
          </a:lstStyle>
          <a:p>
            <a:pPr marL="107314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rebuchet MS"/>
                <a:cs typeface="Trebuchet MS"/>
              </a:defRPr>
            </a:lvl1pPr>
          </a:lstStyle>
          <a:p>
            <a:pPr marL="107314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42900" y="1183005"/>
            <a:ext cx="298323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531870" y="1183005"/>
            <a:ext cx="298323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rebuchet MS"/>
                <a:cs typeface="Trebuchet MS"/>
              </a:defRPr>
            </a:lvl1pPr>
          </a:lstStyle>
          <a:p>
            <a:pPr marL="107314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rebuchet MS"/>
                <a:cs typeface="Trebuchet MS"/>
              </a:defRPr>
            </a:lvl1pPr>
          </a:lstStyle>
          <a:p>
            <a:pPr marL="107314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6858000" cy="5141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873752" y="15240"/>
            <a:ext cx="554736" cy="554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388864" y="85343"/>
            <a:ext cx="1469136" cy="329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rebuchet MS"/>
                <a:cs typeface="Trebuchet MS"/>
              </a:defRPr>
            </a:lvl1pPr>
          </a:lstStyle>
          <a:p>
            <a:pPr marL="107314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2531469" y="2582238"/>
            <a:ext cx="4075206" cy="706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700"/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2531469" y="3290730"/>
            <a:ext cx="4080043" cy="387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5"/>
                </a:solidFill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B0D4024-3520-FD4A-B302-FCC72C9880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74600" y="17600"/>
            <a:ext cx="551146" cy="55114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0749D95-9ED9-5649-9685-972B38F06E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89808" y="86611"/>
            <a:ext cx="1468192" cy="32769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625E78C3-F90C-DD45-A4F6-705AACF23D2C}"/>
              </a:ext>
            </a:extLst>
          </p:cNvPr>
          <p:cNvSpPr txBox="1"/>
          <p:nvPr userDrawn="1"/>
        </p:nvSpPr>
        <p:spPr>
          <a:xfrm>
            <a:off x="5344504" y="332902"/>
            <a:ext cx="1555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50" dirty="0">
                <a:latin typeface="Monotype Corsiva" panose="03010101010201010101" pitchFamily="66" charset="0"/>
              </a:rPr>
              <a:t>National Central University</a:t>
            </a:r>
            <a:endParaRPr kumimoji="1" lang="zh-TW" altLang="en-US" sz="1050" dirty="0">
              <a:latin typeface="Monotype Corsiva" panose="03010101010201010101" pitchFamily="66" charset="0"/>
            </a:endParaRPr>
          </a:p>
        </p:txBody>
      </p:sp>
      <p:grpSp>
        <p:nvGrpSpPr>
          <p:cNvPr id="9" name="Shape 136"/>
          <p:cNvGrpSpPr/>
          <p:nvPr userDrawn="1"/>
        </p:nvGrpSpPr>
        <p:grpSpPr>
          <a:xfrm>
            <a:off x="2431013" y="2598318"/>
            <a:ext cx="97045" cy="1080120"/>
            <a:chOff x="3424672" y="2643758"/>
            <a:chExt cx="283232" cy="1584176"/>
          </a:xfrm>
        </p:grpSpPr>
        <p:sp>
          <p:nvSpPr>
            <p:cNvPr id="10" name="Shape 137"/>
            <p:cNvSpPr/>
            <p:nvPr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rgbClr val="A4B4EA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</a:endParaRPr>
            </a:p>
          </p:txBody>
        </p:sp>
        <p:sp>
          <p:nvSpPr>
            <p:cNvPr id="11" name="Shape 138"/>
            <p:cNvSpPr/>
            <p:nvPr/>
          </p:nvSpPr>
          <p:spPr>
            <a:xfrm>
              <a:off x="3562948" y="2643758"/>
              <a:ext cx="72008" cy="1584176"/>
            </a:xfrm>
            <a:prstGeom prst="rect">
              <a:avLst/>
            </a:prstGeom>
            <a:solidFill>
              <a:srgbClr val="98DFBB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</a:endParaRPr>
            </a:p>
          </p:txBody>
        </p:sp>
        <p:sp>
          <p:nvSpPr>
            <p:cNvPr id="12" name="Shape 139"/>
            <p:cNvSpPr/>
            <p:nvPr/>
          </p:nvSpPr>
          <p:spPr>
            <a:xfrm>
              <a:off x="3497620" y="2643758"/>
              <a:ext cx="72008" cy="1584176"/>
            </a:xfrm>
            <a:prstGeom prst="rect">
              <a:avLst/>
            </a:prstGeom>
            <a:solidFill>
              <a:srgbClr val="F8B2A3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</a:endParaRPr>
            </a:p>
          </p:txBody>
        </p:sp>
        <p:sp>
          <p:nvSpPr>
            <p:cNvPr id="13" name="Shape 140"/>
            <p:cNvSpPr/>
            <p:nvPr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rgbClr val="9AD3E9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</a:endParaRPr>
            </a:p>
          </p:txBody>
        </p:sp>
      </p:grpSp>
      <p:sp>
        <p:nvSpPr>
          <p:cNvPr id="14" name="文字方塊 13"/>
          <p:cNvSpPr txBox="1"/>
          <p:nvPr userDrawn="1"/>
        </p:nvSpPr>
        <p:spPr>
          <a:xfrm>
            <a:off x="0" y="4897279"/>
            <a:ext cx="28392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accent1"/>
                </a:solidFill>
                <a:latin typeface="+mj-lt"/>
              </a:rPr>
              <a:t>Network Computing Laboratory, CSEE, NCU </a:t>
            </a:r>
            <a:endParaRPr lang="zh-TW" altLang="en-US" sz="10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7940597"/>
      </p:ext>
    </p:extLst>
  </p:cSld>
  <p:clrMapOvr>
    <a:masterClrMapping/>
  </p:clrMapOvr>
  <p:hf sldNum="0" hdr="0" ftr="0" dt="0"/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757966" y="439500"/>
            <a:ext cx="4939047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200">
                <a:latin typeface="Rockwell" panose="02060603020205020403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94AF4F-8B0B-644C-908B-9C07B1D62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57362" y="1211263"/>
            <a:ext cx="4939651" cy="3508844"/>
          </a:xfrm>
          <a:prstGeom prst="rect">
            <a:avLst/>
          </a:prstGeo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tabLst/>
              <a:defRPr sz="2400">
                <a:latin typeface="+mn-lt"/>
              </a:defRPr>
            </a:lvl1pPr>
            <a:lvl2pPr marL="358775" indent="-168275">
              <a:buFont typeface="Arial" panose="020B0604020202020204" pitchFamily="34" charset="0"/>
              <a:buChar char="•"/>
              <a:tabLst/>
              <a:defRPr sz="2000">
                <a:latin typeface="+mn-lt"/>
              </a:defRPr>
            </a:lvl2pPr>
            <a:lvl3pPr marL="538163" indent="-168275">
              <a:buFont typeface="Arial" panose="020B0604020202020204" pitchFamily="34" charset="0"/>
              <a:buChar char="•"/>
              <a:tabLst/>
              <a:defRPr sz="1800">
                <a:latin typeface="+mn-lt"/>
              </a:defRPr>
            </a:lvl3pPr>
            <a:lvl4pPr marL="712788" indent="-168275">
              <a:buFont typeface="Arial" panose="020B0604020202020204" pitchFamily="34" charset="0"/>
              <a:buChar char="•"/>
              <a:tabLst/>
              <a:defRPr sz="1600">
                <a:latin typeface="+mn-lt"/>
              </a:defRPr>
            </a:lvl4pPr>
            <a:lvl5pPr marL="892175" indent="-161925">
              <a:buFont typeface="Arial" panose="020B0604020202020204" pitchFamily="34" charset="0"/>
              <a:buChar char="•"/>
              <a:tabLst/>
              <a:defRPr sz="1400">
                <a:latin typeface="+mn-lt"/>
              </a:defRPr>
            </a:lvl5pPr>
          </a:lstStyle>
          <a:p>
            <a:pPr lvl="0"/>
            <a:r>
              <a:rPr kumimoji="1" lang="zh-TW" altLang="en-US" dirty="0"/>
              <a:t>編輯母片文字樣式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5266544" y="4814094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DFDAC761-3B46-4FC1-B572-E5CFD1A5489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333551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548641" y="154226"/>
            <a:ext cx="576072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ckwell" panose="02060603020205020403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700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548642" y="715526"/>
            <a:ext cx="576072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baseline="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0"/>
          </p:nvPr>
        </p:nvSpPr>
        <p:spPr>
          <a:xfrm>
            <a:off x="549275" y="1143000"/>
            <a:ext cx="5759450" cy="380841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 baseline="0">
                <a:latin typeface="Cambria" panose="02040503050406030204" pitchFamily="18" charset="0"/>
              </a:defRPr>
            </a:lvl1pPr>
            <a:lvl2pPr marL="715963" indent="-342900">
              <a:buFont typeface="Arial" panose="020B0604020202020204" pitchFamily="34" charset="0"/>
              <a:buChar char="•"/>
              <a:defRPr sz="1800" baseline="0">
                <a:latin typeface="Cambria" panose="02040503050406030204" pitchFamily="18" charset="0"/>
              </a:defRPr>
            </a:lvl2pPr>
            <a:lvl3pPr marL="1077913" indent="-342900">
              <a:buFont typeface="Arial" panose="020B0604020202020204" pitchFamily="34" charset="0"/>
              <a:buChar char="•"/>
              <a:defRPr sz="1600" baseline="0">
                <a:latin typeface="Cambria" panose="02040503050406030204" pitchFamily="18" charset="0"/>
              </a:defRPr>
            </a:lvl3pPr>
            <a:lvl4pPr marL="1433513" indent="-342900">
              <a:buFont typeface="Arial" panose="020B0604020202020204" pitchFamily="34" charset="0"/>
              <a:buChar char="•"/>
              <a:defRPr sz="1400" baseline="0">
                <a:latin typeface="Cambria" panose="02040503050406030204" pitchFamily="18" charset="0"/>
              </a:defRPr>
            </a:lvl4pPr>
            <a:lvl5pPr marL="1795463" indent="-342900">
              <a:buFont typeface="Arial" panose="020B0604020202020204" pitchFamily="34" charset="0"/>
              <a:buChar char="•"/>
              <a:defRPr sz="1200" baseline="0">
                <a:latin typeface="Cambria" panose="02040503050406030204" pitchFamily="18" charset="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5266544" y="4814094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DFDAC761-3B46-4FC1-B572-E5CFD1A5489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248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6858000" cy="51419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7366" y="166116"/>
            <a:ext cx="5603267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8015" y="1162812"/>
            <a:ext cx="5567045" cy="2159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331720" y="4783455"/>
            <a:ext cx="219456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42900" y="4783455"/>
            <a:ext cx="157734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26390" y="4854071"/>
            <a:ext cx="216534" cy="204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Trebuchet MS"/>
                <a:cs typeface="Trebuchet MS"/>
              </a:defRPr>
            </a:lvl1pPr>
          </a:lstStyle>
          <a:p>
            <a:pPr marL="107314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://www.sdcard.org/downloads/index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chiark.greenend.org.uk/~sgtatham/putty/latest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olific.com.tw/US/ShowProduct.a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hyperlink" Target="http://www.gnu.org/software/screen/manual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filezilla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roneuplift.com/is-ppm-analog-or-digital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spberrypi.org/downloads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ladyada.net/learn/arduino/lesson5.html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tepoint.com/powering-raspberry-pi-projects-with-php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ingaboutelectronics.com/Articles/Tilt-sensor-circuit.php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raspberrypi-tw/gpio-gameconsolestarterkit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buzzer-speaker.com/faq/buzzer%20self-external.htm" TargetMode="External"/><Relationship Id="rId4" Type="http://schemas.openxmlformats.org/officeDocument/2006/relationships/image" Target="../media/image10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raspberrypi-tw/gpio-gameconsolestarterkit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://www.slideshare.net/raspberrypi-tw/gpio-gameconsolestarterkit" TargetMode="Externa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raspberrypi-tw/gpio-gameconsolestarterkit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raspberrypi-tw/gpio-gameconsolestarterkit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raspberrypi-tw/gpio-gameconsolestarterkit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dcard.org/downloads/index.html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://www.slideshare.net/raspberrypi-tw/gpio-gameconsolestarterki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://www.slideshare.net/raspberrypi-tw/gpio-gameconsolestarterkit" TargetMode="Externa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raspberrypi-tw/gpio-gameconsolestarterkit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raspberrypi-tw/gpio-gameconsolestarterkit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23243" y="341376"/>
            <a:ext cx="13677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65" dirty="0">
                <a:latin typeface="Times New Roman"/>
                <a:cs typeface="Times New Roman"/>
              </a:rPr>
              <a:t>National </a:t>
            </a:r>
            <a:r>
              <a:rPr sz="1100" i="1" spc="-90" dirty="0">
                <a:latin typeface="Times New Roman"/>
                <a:cs typeface="Times New Roman"/>
              </a:rPr>
              <a:t>Central</a:t>
            </a:r>
            <a:r>
              <a:rPr sz="1100" i="1" spc="-95" dirty="0">
                <a:latin typeface="Times New Roman"/>
                <a:cs typeface="Times New Roman"/>
              </a:rPr>
              <a:t> </a:t>
            </a:r>
            <a:r>
              <a:rPr sz="1100" i="1" spc="-60" dirty="0">
                <a:latin typeface="Times New Roman"/>
                <a:cs typeface="Times New Roman"/>
              </a:rPr>
              <a:t>University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03385" y="2598318"/>
            <a:ext cx="24765" cy="1080135"/>
          </a:xfrm>
          <a:custGeom>
            <a:avLst/>
            <a:gdLst/>
            <a:ahLst/>
            <a:cxnLst/>
            <a:rect l="l" t="t" r="r" b="b"/>
            <a:pathLst>
              <a:path w="24764" h="1080135">
                <a:moveTo>
                  <a:pt x="0" y="1080122"/>
                </a:moveTo>
                <a:lnTo>
                  <a:pt x="24676" y="1080122"/>
                </a:lnTo>
                <a:lnTo>
                  <a:pt x="24676" y="0"/>
                </a:lnTo>
                <a:lnTo>
                  <a:pt x="0" y="0"/>
                </a:lnTo>
                <a:lnTo>
                  <a:pt x="0" y="1080122"/>
                </a:lnTo>
                <a:close/>
              </a:path>
            </a:pathLst>
          </a:custGeom>
          <a:solidFill>
            <a:srgbClr val="A4B4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78392" y="2598318"/>
            <a:ext cx="24765" cy="1080135"/>
          </a:xfrm>
          <a:custGeom>
            <a:avLst/>
            <a:gdLst/>
            <a:ahLst/>
            <a:cxnLst/>
            <a:rect l="l" t="t" r="r" b="b"/>
            <a:pathLst>
              <a:path w="24764" h="1080135">
                <a:moveTo>
                  <a:pt x="0" y="1080122"/>
                </a:moveTo>
                <a:lnTo>
                  <a:pt x="24676" y="1080122"/>
                </a:lnTo>
                <a:lnTo>
                  <a:pt x="24676" y="0"/>
                </a:lnTo>
                <a:lnTo>
                  <a:pt x="0" y="0"/>
                </a:lnTo>
                <a:lnTo>
                  <a:pt x="0" y="1080122"/>
                </a:lnTo>
                <a:close/>
              </a:path>
            </a:pathLst>
          </a:custGeom>
          <a:solidFill>
            <a:srgbClr val="98DF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56002" y="2598318"/>
            <a:ext cx="24765" cy="1080135"/>
          </a:xfrm>
          <a:custGeom>
            <a:avLst/>
            <a:gdLst/>
            <a:ahLst/>
            <a:cxnLst/>
            <a:rect l="l" t="t" r="r" b="b"/>
            <a:pathLst>
              <a:path w="24764" h="1080135">
                <a:moveTo>
                  <a:pt x="0" y="1080122"/>
                </a:moveTo>
                <a:lnTo>
                  <a:pt x="24676" y="1080122"/>
                </a:lnTo>
                <a:lnTo>
                  <a:pt x="24676" y="0"/>
                </a:lnTo>
                <a:lnTo>
                  <a:pt x="0" y="0"/>
                </a:lnTo>
                <a:lnTo>
                  <a:pt x="0" y="1080122"/>
                </a:lnTo>
                <a:close/>
              </a:path>
            </a:pathLst>
          </a:custGeom>
          <a:solidFill>
            <a:srgbClr val="F8B2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1008" y="2598318"/>
            <a:ext cx="24765" cy="1080135"/>
          </a:xfrm>
          <a:custGeom>
            <a:avLst/>
            <a:gdLst/>
            <a:ahLst/>
            <a:cxnLst/>
            <a:rect l="l" t="t" r="r" b="b"/>
            <a:pathLst>
              <a:path w="24764" h="1080135">
                <a:moveTo>
                  <a:pt x="0" y="1080122"/>
                </a:moveTo>
                <a:lnTo>
                  <a:pt x="24676" y="1080122"/>
                </a:lnTo>
                <a:lnTo>
                  <a:pt x="24676" y="0"/>
                </a:lnTo>
                <a:lnTo>
                  <a:pt x="0" y="0"/>
                </a:lnTo>
                <a:lnTo>
                  <a:pt x="0" y="1080122"/>
                </a:lnTo>
                <a:close/>
              </a:path>
            </a:pathLst>
          </a:custGeom>
          <a:solidFill>
            <a:srgbClr val="9AD3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39" y="4929123"/>
            <a:ext cx="26231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20" dirty="0">
                <a:solidFill>
                  <a:srgbClr val="C0C8E4"/>
                </a:solidFill>
                <a:latin typeface="Trebuchet MS"/>
                <a:cs typeface="Trebuchet MS"/>
              </a:rPr>
              <a:t>Network</a:t>
            </a:r>
            <a:r>
              <a:rPr sz="1000" spc="-55" dirty="0">
                <a:solidFill>
                  <a:srgbClr val="C0C8E4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C0C8E4"/>
                </a:solidFill>
                <a:latin typeface="Trebuchet MS"/>
                <a:cs typeface="Trebuchet MS"/>
              </a:rPr>
              <a:t>Computing</a:t>
            </a:r>
            <a:r>
              <a:rPr sz="1000" spc="-55" dirty="0">
                <a:solidFill>
                  <a:srgbClr val="C0C8E4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C0C8E4"/>
                </a:solidFill>
                <a:latin typeface="Trebuchet MS"/>
                <a:cs typeface="Trebuchet MS"/>
              </a:rPr>
              <a:t>Laboratory,</a:t>
            </a:r>
            <a:r>
              <a:rPr sz="1000" spc="-65" dirty="0">
                <a:solidFill>
                  <a:srgbClr val="C0C8E4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C0C8E4"/>
                </a:solidFill>
                <a:latin typeface="Trebuchet MS"/>
                <a:cs typeface="Trebuchet MS"/>
              </a:rPr>
              <a:t>CSEE,</a:t>
            </a:r>
            <a:r>
              <a:rPr sz="1000" spc="-60" dirty="0">
                <a:solidFill>
                  <a:srgbClr val="C0C8E4"/>
                </a:solidFill>
                <a:latin typeface="Trebuchet MS"/>
                <a:cs typeface="Trebuchet MS"/>
              </a:rPr>
              <a:t> </a:t>
            </a:r>
            <a:r>
              <a:rPr sz="1000" spc="90" dirty="0">
                <a:solidFill>
                  <a:srgbClr val="C0C8E4"/>
                </a:solidFill>
                <a:latin typeface="Trebuchet MS"/>
                <a:cs typeface="Trebuchet MS"/>
              </a:rPr>
              <a:t>NCU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67509" y="2419350"/>
            <a:ext cx="3413125" cy="1303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  <a:tabLst>
                <a:tab pos="1296670" algn="l"/>
              </a:tabLst>
            </a:pPr>
            <a:r>
              <a:rPr sz="2800" b="1" spc="-55" dirty="0">
                <a:latin typeface="Georgia"/>
                <a:cs typeface="Georgia"/>
              </a:rPr>
              <a:t>Install </a:t>
            </a:r>
            <a:r>
              <a:rPr sz="2800" b="1" spc="-80" dirty="0">
                <a:latin typeface="Georgia"/>
                <a:cs typeface="Georgia"/>
              </a:rPr>
              <a:t>Raspbian </a:t>
            </a:r>
            <a:r>
              <a:rPr sz="2800" b="1" spc="-185" dirty="0">
                <a:latin typeface="Georgia"/>
                <a:cs typeface="Georgia"/>
              </a:rPr>
              <a:t>on  </a:t>
            </a:r>
            <a:r>
              <a:rPr sz="2800" b="1" spc="-85" dirty="0">
                <a:latin typeface="Georgia"/>
                <a:cs typeface="Georgia"/>
              </a:rPr>
              <a:t>Raspberry </a:t>
            </a:r>
            <a:r>
              <a:rPr sz="2800" b="1" spc="-50" dirty="0">
                <a:latin typeface="Georgia"/>
                <a:cs typeface="Georgia"/>
              </a:rPr>
              <a:t>Pi </a:t>
            </a:r>
            <a:r>
              <a:rPr sz="2800" b="1" spc="-204" dirty="0">
                <a:latin typeface="Georgia"/>
                <a:cs typeface="Georgia"/>
              </a:rPr>
              <a:t>3  </a:t>
            </a:r>
            <a:r>
              <a:rPr sz="2800" b="1" spc="-70" dirty="0">
                <a:latin typeface="Georgia"/>
                <a:cs typeface="Georgia"/>
              </a:rPr>
              <a:t>model	</a:t>
            </a:r>
            <a:r>
              <a:rPr sz="2800" b="1" spc="-140" dirty="0">
                <a:latin typeface="Georgia"/>
                <a:cs typeface="Georgia"/>
              </a:rPr>
              <a:t>B+</a:t>
            </a:r>
            <a:endParaRPr sz="2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32937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latin typeface="Georgia"/>
                <a:cs typeface="Georgia"/>
              </a:rPr>
              <a:t>Build </a:t>
            </a:r>
            <a:r>
              <a:rPr spc="60" dirty="0">
                <a:latin typeface="Georgia"/>
                <a:cs typeface="Georgia"/>
              </a:rPr>
              <a:t>up </a:t>
            </a:r>
            <a:r>
              <a:rPr spc="85" dirty="0">
                <a:latin typeface="Georgia"/>
                <a:cs typeface="Georgia"/>
              </a:rPr>
              <a:t>a</a:t>
            </a:r>
            <a:r>
              <a:rPr spc="-30" dirty="0">
                <a:latin typeface="Georgia"/>
                <a:cs typeface="Georgia"/>
              </a:rPr>
              <a:t> </a:t>
            </a:r>
            <a:r>
              <a:rPr spc="75" dirty="0">
                <a:latin typeface="Georgia"/>
                <a:cs typeface="Georgia"/>
              </a:rPr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7588"/>
            <a:ext cx="1345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Formatting SD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card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898989"/>
                </a:solidFill>
                <a:latin typeface="Georgia"/>
                <a:cs typeface="Georgia"/>
              </a:rPr>
              <a:t>10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15879" y="1384299"/>
            <a:ext cx="22802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5" dirty="0">
                <a:latin typeface="Times New Roman"/>
                <a:cs typeface="Times New Roman"/>
              </a:rPr>
              <a:t>Step2. </a:t>
            </a:r>
            <a:r>
              <a:rPr sz="1600" spc="15" dirty="0">
                <a:latin typeface="Times New Roman"/>
                <a:cs typeface="Times New Roman"/>
              </a:rPr>
              <a:t>Select </a:t>
            </a:r>
            <a:r>
              <a:rPr sz="1600" spc="65" dirty="0">
                <a:latin typeface="Times New Roman"/>
                <a:cs typeface="Times New Roman"/>
              </a:rPr>
              <a:t>your</a:t>
            </a:r>
            <a:r>
              <a:rPr sz="1600" spc="-195" dirty="0">
                <a:latin typeface="Times New Roman"/>
                <a:cs typeface="Times New Roman"/>
              </a:rPr>
              <a:t> </a:t>
            </a:r>
            <a:r>
              <a:rPr sz="1600" spc="-95" dirty="0">
                <a:latin typeface="Times New Roman"/>
                <a:cs typeface="Times New Roman"/>
              </a:rPr>
              <a:t>SD </a:t>
            </a:r>
            <a:r>
              <a:rPr sz="1600" spc="65" dirty="0">
                <a:latin typeface="Times New Roman"/>
                <a:cs typeface="Times New Roman"/>
              </a:rPr>
              <a:t>card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37139" y="1833512"/>
            <a:ext cx="2658808" cy="2704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15879" y="4737100"/>
            <a:ext cx="22802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5" dirty="0">
                <a:latin typeface="Times New Roman"/>
                <a:cs typeface="Times New Roman"/>
              </a:rPr>
              <a:t>Step3. </a:t>
            </a:r>
            <a:r>
              <a:rPr sz="1600" spc="65" dirty="0">
                <a:latin typeface="Times New Roman"/>
                <a:cs typeface="Times New Roman"/>
              </a:rPr>
              <a:t>Format </a:t>
            </a:r>
            <a:r>
              <a:rPr sz="1600" spc="80" dirty="0">
                <a:latin typeface="Times New Roman"/>
                <a:cs typeface="Times New Roman"/>
              </a:rPr>
              <a:t>the</a:t>
            </a:r>
            <a:r>
              <a:rPr sz="1600" spc="-250" dirty="0">
                <a:latin typeface="Times New Roman"/>
                <a:cs typeface="Times New Roman"/>
              </a:rPr>
              <a:t> </a:t>
            </a:r>
            <a:r>
              <a:rPr sz="1600" spc="-95" dirty="0">
                <a:latin typeface="Times New Roman"/>
                <a:cs typeface="Times New Roman"/>
              </a:rPr>
              <a:t>SD </a:t>
            </a:r>
            <a:r>
              <a:rPr sz="1600" spc="65" dirty="0">
                <a:latin typeface="Times New Roman"/>
                <a:cs typeface="Times New Roman"/>
              </a:rPr>
              <a:t>card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7381" y="1384299"/>
            <a:ext cx="15125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5" dirty="0">
                <a:latin typeface="Times New Roman"/>
                <a:cs typeface="Times New Roman"/>
              </a:rPr>
              <a:t>Step1. </a:t>
            </a:r>
            <a:r>
              <a:rPr sz="1600" spc="20" dirty="0">
                <a:latin typeface="Times New Roman"/>
                <a:cs typeface="Times New Roman"/>
              </a:rPr>
              <a:t>Choose</a:t>
            </a:r>
            <a:r>
              <a:rPr sz="1600" spc="-190" dirty="0">
                <a:latin typeface="Times New Roman"/>
                <a:cs typeface="Times New Roman"/>
              </a:rPr>
              <a:t> </a:t>
            </a:r>
            <a:r>
              <a:rPr sz="1600" spc="-105" dirty="0">
                <a:latin typeface="Times New Roman"/>
                <a:cs typeface="Times New Roman"/>
              </a:rPr>
              <a:t>OS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58695" y="1673351"/>
            <a:ext cx="545592" cy="755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6963" y="1690789"/>
            <a:ext cx="228600" cy="443230"/>
          </a:xfrm>
          <a:custGeom>
            <a:avLst/>
            <a:gdLst/>
            <a:ahLst/>
            <a:cxnLst/>
            <a:rect l="l" t="t" r="r" b="b"/>
            <a:pathLst>
              <a:path w="228600" h="443230">
                <a:moveTo>
                  <a:pt x="76200" y="214210"/>
                </a:moveTo>
                <a:lnTo>
                  <a:pt x="0" y="214210"/>
                </a:lnTo>
                <a:lnTo>
                  <a:pt x="114300" y="442810"/>
                </a:lnTo>
                <a:lnTo>
                  <a:pt x="209550" y="252310"/>
                </a:lnTo>
                <a:lnTo>
                  <a:pt x="76200" y="252310"/>
                </a:lnTo>
                <a:lnTo>
                  <a:pt x="76200" y="214210"/>
                </a:lnTo>
                <a:close/>
              </a:path>
              <a:path w="228600" h="443230">
                <a:moveTo>
                  <a:pt x="152400" y="0"/>
                </a:moveTo>
                <a:lnTo>
                  <a:pt x="76200" y="0"/>
                </a:lnTo>
                <a:lnTo>
                  <a:pt x="76200" y="252310"/>
                </a:lnTo>
                <a:lnTo>
                  <a:pt x="152400" y="252310"/>
                </a:lnTo>
                <a:lnTo>
                  <a:pt x="152400" y="0"/>
                </a:lnTo>
                <a:close/>
              </a:path>
              <a:path w="228600" h="443230">
                <a:moveTo>
                  <a:pt x="228600" y="214210"/>
                </a:moveTo>
                <a:lnTo>
                  <a:pt x="152400" y="214210"/>
                </a:lnTo>
                <a:lnTo>
                  <a:pt x="152400" y="252310"/>
                </a:lnTo>
                <a:lnTo>
                  <a:pt x="209550" y="252310"/>
                </a:lnTo>
                <a:lnTo>
                  <a:pt x="228600" y="214210"/>
                </a:lnTo>
                <a:close/>
              </a:path>
            </a:pathLst>
          </a:custGeom>
          <a:solidFill>
            <a:srgbClr val="7788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95671" y="1673351"/>
            <a:ext cx="542544" cy="7559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52237" y="1690789"/>
            <a:ext cx="228600" cy="443230"/>
          </a:xfrm>
          <a:custGeom>
            <a:avLst/>
            <a:gdLst/>
            <a:ahLst/>
            <a:cxnLst/>
            <a:rect l="l" t="t" r="r" b="b"/>
            <a:pathLst>
              <a:path w="228600" h="443230">
                <a:moveTo>
                  <a:pt x="76200" y="214210"/>
                </a:moveTo>
                <a:lnTo>
                  <a:pt x="0" y="214210"/>
                </a:lnTo>
                <a:lnTo>
                  <a:pt x="114312" y="442810"/>
                </a:lnTo>
                <a:lnTo>
                  <a:pt x="209552" y="252310"/>
                </a:lnTo>
                <a:lnTo>
                  <a:pt x="76200" y="252310"/>
                </a:lnTo>
                <a:lnTo>
                  <a:pt x="76200" y="214210"/>
                </a:lnTo>
                <a:close/>
              </a:path>
              <a:path w="228600" h="443230">
                <a:moveTo>
                  <a:pt x="152400" y="0"/>
                </a:moveTo>
                <a:lnTo>
                  <a:pt x="76200" y="0"/>
                </a:lnTo>
                <a:lnTo>
                  <a:pt x="76200" y="252310"/>
                </a:lnTo>
                <a:lnTo>
                  <a:pt x="152400" y="252310"/>
                </a:lnTo>
                <a:lnTo>
                  <a:pt x="152400" y="0"/>
                </a:lnTo>
                <a:close/>
              </a:path>
              <a:path w="228600" h="443230">
                <a:moveTo>
                  <a:pt x="228600" y="214210"/>
                </a:moveTo>
                <a:lnTo>
                  <a:pt x="152400" y="214210"/>
                </a:lnTo>
                <a:lnTo>
                  <a:pt x="152400" y="252310"/>
                </a:lnTo>
                <a:lnTo>
                  <a:pt x="209552" y="252310"/>
                </a:lnTo>
                <a:lnTo>
                  <a:pt x="228600" y="214210"/>
                </a:lnTo>
                <a:close/>
              </a:path>
            </a:pathLst>
          </a:custGeom>
          <a:solidFill>
            <a:srgbClr val="7788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66815" y="4014215"/>
            <a:ext cx="542543" cy="7680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25490" y="4261788"/>
            <a:ext cx="234315" cy="457200"/>
          </a:xfrm>
          <a:custGeom>
            <a:avLst/>
            <a:gdLst/>
            <a:ahLst/>
            <a:cxnLst/>
            <a:rect l="l" t="t" r="r" b="b"/>
            <a:pathLst>
              <a:path w="234314" h="457200">
                <a:moveTo>
                  <a:pt x="92270" y="198081"/>
                </a:moveTo>
                <a:lnTo>
                  <a:pt x="0" y="428655"/>
                </a:lnTo>
                <a:lnTo>
                  <a:pt x="70751" y="456966"/>
                </a:lnTo>
                <a:lnTo>
                  <a:pt x="163022" y="226393"/>
                </a:lnTo>
                <a:lnTo>
                  <a:pt x="92270" y="198081"/>
                </a:lnTo>
                <a:close/>
              </a:path>
              <a:path w="234314" h="457200">
                <a:moveTo>
                  <a:pt x="226113" y="162709"/>
                </a:moveTo>
                <a:lnTo>
                  <a:pt x="106425" y="162709"/>
                </a:lnTo>
                <a:lnTo>
                  <a:pt x="177177" y="191020"/>
                </a:lnTo>
                <a:lnTo>
                  <a:pt x="163022" y="226393"/>
                </a:lnTo>
                <a:lnTo>
                  <a:pt x="233768" y="254703"/>
                </a:lnTo>
                <a:lnTo>
                  <a:pt x="226113" y="162709"/>
                </a:lnTo>
                <a:close/>
              </a:path>
              <a:path w="234314" h="457200">
                <a:moveTo>
                  <a:pt x="106425" y="162709"/>
                </a:moveTo>
                <a:lnTo>
                  <a:pt x="92270" y="198081"/>
                </a:lnTo>
                <a:lnTo>
                  <a:pt x="163022" y="226393"/>
                </a:lnTo>
                <a:lnTo>
                  <a:pt x="177177" y="191020"/>
                </a:lnTo>
                <a:lnTo>
                  <a:pt x="106425" y="162709"/>
                </a:lnTo>
                <a:close/>
              </a:path>
              <a:path w="234314" h="457200">
                <a:moveTo>
                  <a:pt x="212572" y="0"/>
                </a:moveTo>
                <a:lnTo>
                  <a:pt x="21526" y="169772"/>
                </a:lnTo>
                <a:lnTo>
                  <a:pt x="92270" y="198081"/>
                </a:lnTo>
                <a:lnTo>
                  <a:pt x="106425" y="162709"/>
                </a:lnTo>
                <a:lnTo>
                  <a:pt x="226113" y="162709"/>
                </a:lnTo>
                <a:lnTo>
                  <a:pt x="212572" y="0"/>
                </a:lnTo>
                <a:close/>
              </a:path>
            </a:pathLst>
          </a:custGeom>
          <a:solidFill>
            <a:srgbClr val="7788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7368" y="2325623"/>
            <a:ext cx="3508248" cy="17800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33599" y="4223004"/>
            <a:ext cx="3248660" cy="44005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35"/>
              </a:spcBef>
            </a:pPr>
            <a:r>
              <a:rPr sz="1400" u="sng" spc="-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Arial"/>
                <a:cs typeface="Arial"/>
              </a:rPr>
              <a:t>https://</a:t>
            </a:r>
            <a:r>
              <a:rPr sz="1400" u="sng" spc="-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Arial"/>
                <a:cs typeface="Arial"/>
                <a:hlinkClick r:id="rId7"/>
              </a:rPr>
              <a:t>www.sdcard.org/downloads/index. </a:t>
            </a:r>
            <a:r>
              <a:rPr sz="1400" spc="-5" dirty="0">
                <a:solidFill>
                  <a:srgbClr val="DA9896"/>
                </a:solidFill>
                <a:latin typeface="Arial"/>
                <a:cs typeface="Arial"/>
              </a:rPr>
              <a:t> </a:t>
            </a:r>
            <a:r>
              <a:rPr sz="1400" u="sng" spc="-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Arial"/>
                <a:cs typeface="Arial"/>
              </a:rPr>
              <a:t>html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32937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latin typeface="Georgia"/>
                <a:cs typeface="Georgia"/>
              </a:rPr>
              <a:t>Build </a:t>
            </a:r>
            <a:r>
              <a:rPr spc="60" dirty="0">
                <a:latin typeface="Georgia"/>
                <a:cs typeface="Georgia"/>
              </a:rPr>
              <a:t>up </a:t>
            </a:r>
            <a:r>
              <a:rPr spc="85" dirty="0">
                <a:latin typeface="Georgia"/>
                <a:cs typeface="Georgia"/>
              </a:rPr>
              <a:t>a</a:t>
            </a:r>
            <a:r>
              <a:rPr spc="-30" dirty="0">
                <a:latin typeface="Georgia"/>
                <a:cs typeface="Georgia"/>
              </a:rPr>
              <a:t> </a:t>
            </a:r>
            <a:r>
              <a:rPr spc="75" dirty="0">
                <a:latin typeface="Georgia"/>
                <a:cs typeface="Georgia"/>
              </a:rPr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5529580" cy="1337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Writing </a:t>
            </a:r>
            <a:r>
              <a:rPr sz="1100" spc="-15" dirty="0">
                <a:latin typeface="Arial"/>
                <a:cs typeface="Arial"/>
              </a:rPr>
              <a:t>an </a:t>
            </a:r>
            <a:r>
              <a:rPr sz="1100" spc="-25" dirty="0">
                <a:latin typeface="Arial"/>
                <a:cs typeface="Arial"/>
              </a:rPr>
              <a:t>image </a:t>
            </a:r>
            <a:r>
              <a:rPr sz="1100" spc="-10" dirty="0">
                <a:latin typeface="Arial"/>
                <a:cs typeface="Arial"/>
              </a:rPr>
              <a:t>to </a:t>
            </a:r>
            <a:r>
              <a:rPr sz="1100" dirty="0">
                <a:latin typeface="Arial"/>
                <a:cs typeface="Arial"/>
              </a:rPr>
              <a:t>a </a:t>
            </a:r>
            <a:r>
              <a:rPr sz="1100" spc="-20" dirty="0">
                <a:latin typeface="Arial"/>
                <a:cs typeface="Arial"/>
              </a:rPr>
              <a:t>SD</a:t>
            </a:r>
            <a:r>
              <a:rPr sz="1100" spc="-21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card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56235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10" dirty="0">
                <a:latin typeface="Times New Roman"/>
                <a:cs typeface="Times New Roman"/>
              </a:rPr>
              <a:t>To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write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an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image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to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a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25" dirty="0">
                <a:latin typeface="Times New Roman"/>
                <a:cs typeface="Times New Roman"/>
              </a:rPr>
              <a:t>SD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card,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the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easy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way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35" dirty="0">
                <a:latin typeface="Times New Roman"/>
                <a:cs typeface="Times New Roman"/>
              </a:rPr>
              <a:t>is  </a:t>
            </a:r>
            <a:r>
              <a:rPr sz="2000" spc="50" dirty="0">
                <a:latin typeface="Times New Roman"/>
                <a:cs typeface="Times New Roman"/>
              </a:rPr>
              <a:t>using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Etcher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which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works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on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Mac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20" dirty="0">
                <a:latin typeface="Times New Roman"/>
                <a:cs typeface="Times New Roman"/>
              </a:rPr>
              <a:t>OS,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Linux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and  </a:t>
            </a:r>
            <a:r>
              <a:rPr sz="2000" spc="35" dirty="0">
                <a:latin typeface="Times New Roman"/>
                <a:cs typeface="Times New Roman"/>
              </a:rPr>
              <a:t>Windows.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(</a:t>
            </a:r>
            <a:r>
              <a:rPr sz="1400" spc="5" dirty="0">
                <a:solidFill>
                  <a:srgbClr val="F04421"/>
                </a:solidFill>
                <a:latin typeface="Times New Roman"/>
                <a:cs typeface="Times New Roman"/>
              </a:rPr>
              <a:t>May</a:t>
            </a:r>
            <a:r>
              <a:rPr sz="1400" spc="-4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60" dirty="0">
                <a:solidFill>
                  <a:srgbClr val="F04421"/>
                </a:solidFill>
                <a:latin typeface="Times New Roman"/>
                <a:cs typeface="Times New Roman"/>
              </a:rPr>
              <a:t>take</a:t>
            </a:r>
            <a:r>
              <a:rPr sz="1400" spc="-3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20" dirty="0">
                <a:solidFill>
                  <a:srgbClr val="F04421"/>
                </a:solidFill>
                <a:latin typeface="Times New Roman"/>
                <a:cs typeface="Times New Roman"/>
              </a:rPr>
              <a:t>long</a:t>
            </a:r>
            <a:r>
              <a:rPr sz="1400" spc="-4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50" dirty="0">
                <a:solidFill>
                  <a:srgbClr val="F04421"/>
                </a:solidFill>
                <a:latin typeface="Times New Roman"/>
                <a:cs typeface="Times New Roman"/>
              </a:rPr>
              <a:t>time</a:t>
            </a:r>
            <a:r>
              <a:rPr sz="1400" spc="-3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60" dirty="0">
                <a:solidFill>
                  <a:srgbClr val="F04421"/>
                </a:solidFill>
                <a:latin typeface="Times New Roman"/>
                <a:cs typeface="Times New Roman"/>
              </a:rPr>
              <a:t>to</a:t>
            </a:r>
            <a:r>
              <a:rPr sz="1400" spc="-4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60" dirty="0">
                <a:solidFill>
                  <a:srgbClr val="F04421"/>
                </a:solidFill>
                <a:latin typeface="Times New Roman"/>
                <a:cs typeface="Times New Roman"/>
              </a:rPr>
              <a:t>write</a:t>
            </a:r>
            <a:r>
              <a:rPr sz="1400" spc="-3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70" dirty="0">
                <a:solidFill>
                  <a:srgbClr val="F04421"/>
                </a:solidFill>
                <a:latin typeface="Times New Roman"/>
                <a:cs typeface="Times New Roman"/>
              </a:rPr>
              <a:t>the</a:t>
            </a:r>
            <a:r>
              <a:rPr sz="1400" spc="-3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40" dirty="0">
                <a:solidFill>
                  <a:srgbClr val="F04421"/>
                </a:solidFill>
                <a:latin typeface="Times New Roman"/>
                <a:cs typeface="Times New Roman"/>
              </a:rPr>
              <a:t>image</a:t>
            </a:r>
            <a:r>
              <a:rPr sz="1400" spc="4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25" dirty="0">
                <a:solidFill>
                  <a:srgbClr val="898989"/>
                </a:solidFill>
                <a:latin typeface="Georgia"/>
                <a:cs typeface="Georgia"/>
              </a:rPr>
              <a:t>11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97280" y="2264664"/>
            <a:ext cx="4663440" cy="2612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51333" y="3369564"/>
            <a:ext cx="1108710" cy="6597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just">
              <a:lnSpc>
                <a:spcPct val="98600"/>
              </a:lnSpc>
              <a:spcBef>
                <a:spcPts val="120"/>
              </a:spcBef>
            </a:pPr>
            <a:r>
              <a:rPr sz="1400" spc="-10" dirty="0">
                <a:solidFill>
                  <a:srgbClr val="F68C77"/>
                </a:solidFill>
                <a:latin typeface="Times New Roman"/>
                <a:cs typeface="Times New Roman"/>
              </a:rPr>
              <a:t>Visit </a:t>
            </a:r>
            <a:r>
              <a:rPr sz="1400" spc="35" dirty="0">
                <a:solidFill>
                  <a:srgbClr val="F68C77"/>
                </a:solidFill>
                <a:latin typeface="Times New Roman"/>
                <a:cs typeface="Times New Roman"/>
              </a:rPr>
              <a:t>etcher.io  </a:t>
            </a:r>
            <a:r>
              <a:rPr sz="1400" spc="75" dirty="0">
                <a:solidFill>
                  <a:srgbClr val="F68C77"/>
                </a:solidFill>
                <a:latin typeface="Times New Roman"/>
                <a:cs typeface="Times New Roman"/>
              </a:rPr>
              <a:t>and</a:t>
            </a:r>
            <a:r>
              <a:rPr sz="1400" spc="-110" dirty="0">
                <a:solidFill>
                  <a:srgbClr val="F68C77"/>
                </a:solidFill>
                <a:latin typeface="Times New Roman"/>
                <a:cs typeface="Times New Roman"/>
              </a:rPr>
              <a:t> </a:t>
            </a:r>
            <a:r>
              <a:rPr sz="1400" spc="50" dirty="0">
                <a:solidFill>
                  <a:srgbClr val="F68C77"/>
                </a:solidFill>
                <a:latin typeface="Times New Roman"/>
                <a:cs typeface="Times New Roman"/>
              </a:rPr>
              <a:t>download  </a:t>
            </a:r>
            <a:r>
              <a:rPr sz="1400" spc="75" dirty="0">
                <a:solidFill>
                  <a:srgbClr val="F68C77"/>
                </a:solidFill>
                <a:latin typeface="Times New Roman"/>
                <a:cs typeface="Times New Roman"/>
              </a:rPr>
              <a:t>and </a:t>
            </a:r>
            <a:r>
              <a:rPr sz="1400" spc="35" dirty="0">
                <a:solidFill>
                  <a:srgbClr val="F68C77"/>
                </a:solidFill>
                <a:latin typeface="Times New Roman"/>
                <a:cs typeface="Times New Roman"/>
              </a:rPr>
              <a:t>install</a:t>
            </a:r>
            <a:r>
              <a:rPr sz="1400" spc="-200" dirty="0">
                <a:solidFill>
                  <a:srgbClr val="F68C77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68C77"/>
                </a:solidFill>
                <a:latin typeface="Times New Roman"/>
                <a:cs typeface="Times New Roman"/>
              </a:rPr>
              <a:t>it.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25318" y="4878323"/>
            <a:ext cx="13925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latin typeface="Times New Roman"/>
                <a:cs typeface="Times New Roman"/>
              </a:rPr>
              <a:t>https://etcher.io/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32937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latin typeface="Georgia"/>
                <a:cs typeface="Georgia"/>
              </a:rPr>
              <a:t>Build </a:t>
            </a:r>
            <a:r>
              <a:rPr spc="60" dirty="0">
                <a:latin typeface="Georgia"/>
                <a:cs typeface="Georgia"/>
              </a:rPr>
              <a:t>up </a:t>
            </a:r>
            <a:r>
              <a:rPr spc="85" dirty="0">
                <a:latin typeface="Georgia"/>
                <a:cs typeface="Georgia"/>
              </a:rPr>
              <a:t>a</a:t>
            </a:r>
            <a:r>
              <a:rPr spc="-30" dirty="0">
                <a:latin typeface="Georgia"/>
                <a:cs typeface="Georgia"/>
              </a:rPr>
              <a:t> </a:t>
            </a:r>
            <a:r>
              <a:rPr spc="75" dirty="0">
                <a:latin typeface="Georgia"/>
                <a:cs typeface="Georgia"/>
              </a:rPr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4367530" cy="728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Writing </a:t>
            </a:r>
            <a:r>
              <a:rPr sz="1100" spc="-15" dirty="0">
                <a:latin typeface="Arial"/>
                <a:cs typeface="Arial"/>
              </a:rPr>
              <a:t>an </a:t>
            </a:r>
            <a:r>
              <a:rPr sz="1100" spc="-25" dirty="0">
                <a:latin typeface="Arial"/>
                <a:cs typeface="Arial"/>
              </a:rPr>
              <a:t>image </a:t>
            </a:r>
            <a:r>
              <a:rPr sz="1100" spc="-10" dirty="0">
                <a:latin typeface="Arial"/>
                <a:cs typeface="Arial"/>
              </a:rPr>
              <a:t>to </a:t>
            </a:r>
            <a:r>
              <a:rPr sz="1100" dirty="0">
                <a:latin typeface="Arial"/>
                <a:cs typeface="Arial"/>
              </a:rPr>
              <a:t>a </a:t>
            </a:r>
            <a:r>
              <a:rPr sz="1100" spc="-20" dirty="0">
                <a:latin typeface="Arial"/>
                <a:cs typeface="Arial"/>
              </a:rPr>
              <a:t>SD</a:t>
            </a:r>
            <a:r>
              <a:rPr sz="1100" spc="-21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card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5623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40" dirty="0">
                <a:latin typeface="Times New Roman"/>
                <a:cs typeface="Times New Roman"/>
              </a:rPr>
              <a:t>Open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Etcher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and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follow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these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3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steps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4424" y="1624583"/>
            <a:ext cx="6169152" cy="3133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1627" y="2294534"/>
            <a:ext cx="346710" cy="346710"/>
          </a:xfrm>
          <a:custGeom>
            <a:avLst/>
            <a:gdLst/>
            <a:ahLst/>
            <a:cxnLst/>
            <a:rect l="l" t="t" r="r" b="b"/>
            <a:pathLst>
              <a:path w="346710" h="346710">
                <a:moveTo>
                  <a:pt x="173304" y="0"/>
                </a:moveTo>
                <a:lnTo>
                  <a:pt x="127235" y="6190"/>
                </a:lnTo>
                <a:lnTo>
                  <a:pt x="85836" y="23659"/>
                </a:lnTo>
                <a:lnTo>
                  <a:pt x="50761" y="50755"/>
                </a:lnTo>
                <a:lnTo>
                  <a:pt x="23662" y="85827"/>
                </a:lnTo>
                <a:lnTo>
                  <a:pt x="6191" y="127223"/>
                </a:lnTo>
                <a:lnTo>
                  <a:pt x="0" y="173291"/>
                </a:lnTo>
                <a:lnTo>
                  <a:pt x="6191" y="219359"/>
                </a:lnTo>
                <a:lnTo>
                  <a:pt x="23662" y="260755"/>
                </a:lnTo>
                <a:lnTo>
                  <a:pt x="50761" y="295827"/>
                </a:lnTo>
                <a:lnTo>
                  <a:pt x="85836" y="322923"/>
                </a:lnTo>
                <a:lnTo>
                  <a:pt x="127235" y="340392"/>
                </a:lnTo>
                <a:lnTo>
                  <a:pt x="173304" y="346582"/>
                </a:lnTo>
                <a:lnTo>
                  <a:pt x="219372" y="340392"/>
                </a:lnTo>
                <a:lnTo>
                  <a:pt x="260768" y="322923"/>
                </a:lnTo>
                <a:lnTo>
                  <a:pt x="295840" y="295827"/>
                </a:lnTo>
                <a:lnTo>
                  <a:pt x="322936" y="260755"/>
                </a:lnTo>
                <a:lnTo>
                  <a:pt x="340405" y="219359"/>
                </a:lnTo>
                <a:lnTo>
                  <a:pt x="346595" y="173291"/>
                </a:lnTo>
                <a:lnTo>
                  <a:pt x="340405" y="127223"/>
                </a:lnTo>
                <a:lnTo>
                  <a:pt x="322936" y="85827"/>
                </a:lnTo>
                <a:lnTo>
                  <a:pt x="295840" y="50755"/>
                </a:lnTo>
                <a:lnTo>
                  <a:pt x="260768" y="23659"/>
                </a:lnTo>
                <a:lnTo>
                  <a:pt x="219372" y="6190"/>
                </a:lnTo>
                <a:lnTo>
                  <a:pt x="173304" y="0"/>
                </a:lnTo>
                <a:close/>
              </a:path>
            </a:pathLst>
          </a:custGeom>
          <a:solidFill>
            <a:srgbClr val="F044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53019" y="234848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E8E9E8"/>
                </a:solidFill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55708" y="2294534"/>
            <a:ext cx="346710" cy="346710"/>
          </a:xfrm>
          <a:custGeom>
            <a:avLst/>
            <a:gdLst/>
            <a:ahLst/>
            <a:cxnLst/>
            <a:rect l="l" t="t" r="r" b="b"/>
            <a:pathLst>
              <a:path w="346710" h="346710">
                <a:moveTo>
                  <a:pt x="173291" y="0"/>
                </a:moveTo>
                <a:lnTo>
                  <a:pt x="127223" y="6190"/>
                </a:lnTo>
                <a:lnTo>
                  <a:pt x="85827" y="23659"/>
                </a:lnTo>
                <a:lnTo>
                  <a:pt x="50755" y="50755"/>
                </a:lnTo>
                <a:lnTo>
                  <a:pt x="23659" y="85827"/>
                </a:lnTo>
                <a:lnTo>
                  <a:pt x="6190" y="127223"/>
                </a:lnTo>
                <a:lnTo>
                  <a:pt x="0" y="173291"/>
                </a:lnTo>
                <a:lnTo>
                  <a:pt x="6190" y="219359"/>
                </a:lnTo>
                <a:lnTo>
                  <a:pt x="23659" y="260755"/>
                </a:lnTo>
                <a:lnTo>
                  <a:pt x="50755" y="295827"/>
                </a:lnTo>
                <a:lnTo>
                  <a:pt x="85827" y="322923"/>
                </a:lnTo>
                <a:lnTo>
                  <a:pt x="127223" y="340392"/>
                </a:lnTo>
                <a:lnTo>
                  <a:pt x="173291" y="346582"/>
                </a:lnTo>
                <a:lnTo>
                  <a:pt x="219359" y="340392"/>
                </a:lnTo>
                <a:lnTo>
                  <a:pt x="260755" y="322923"/>
                </a:lnTo>
                <a:lnTo>
                  <a:pt x="295827" y="295827"/>
                </a:lnTo>
                <a:lnTo>
                  <a:pt x="322923" y="260755"/>
                </a:lnTo>
                <a:lnTo>
                  <a:pt x="340392" y="219359"/>
                </a:lnTo>
                <a:lnTo>
                  <a:pt x="346582" y="173291"/>
                </a:lnTo>
                <a:lnTo>
                  <a:pt x="340392" y="127223"/>
                </a:lnTo>
                <a:lnTo>
                  <a:pt x="322923" y="85827"/>
                </a:lnTo>
                <a:lnTo>
                  <a:pt x="295827" y="50755"/>
                </a:lnTo>
                <a:lnTo>
                  <a:pt x="260755" y="23659"/>
                </a:lnTo>
                <a:lnTo>
                  <a:pt x="219359" y="6190"/>
                </a:lnTo>
                <a:lnTo>
                  <a:pt x="173291" y="0"/>
                </a:lnTo>
                <a:close/>
              </a:path>
            </a:pathLst>
          </a:custGeom>
          <a:solidFill>
            <a:srgbClr val="F044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367087" y="234848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E8E9E8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69776" y="2294534"/>
            <a:ext cx="346710" cy="346710"/>
          </a:xfrm>
          <a:custGeom>
            <a:avLst/>
            <a:gdLst/>
            <a:ahLst/>
            <a:cxnLst/>
            <a:rect l="l" t="t" r="r" b="b"/>
            <a:pathLst>
              <a:path w="346710" h="346710">
                <a:moveTo>
                  <a:pt x="173291" y="0"/>
                </a:moveTo>
                <a:lnTo>
                  <a:pt x="127223" y="6190"/>
                </a:lnTo>
                <a:lnTo>
                  <a:pt x="85827" y="23659"/>
                </a:lnTo>
                <a:lnTo>
                  <a:pt x="50755" y="50755"/>
                </a:lnTo>
                <a:lnTo>
                  <a:pt x="23659" y="85827"/>
                </a:lnTo>
                <a:lnTo>
                  <a:pt x="6190" y="127223"/>
                </a:lnTo>
                <a:lnTo>
                  <a:pt x="0" y="173291"/>
                </a:lnTo>
                <a:lnTo>
                  <a:pt x="6190" y="219359"/>
                </a:lnTo>
                <a:lnTo>
                  <a:pt x="23659" y="260755"/>
                </a:lnTo>
                <a:lnTo>
                  <a:pt x="50755" y="295827"/>
                </a:lnTo>
                <a:lnTo>
                  <a:pt x="85827" y="322923"/>
                </a:lnTo>
                <a:lnTo>
                  <a:pt x="127223" y="340392"/>
                </a:lnTo>
                <a:lnTo>
                  <a:pt x="173291" y="346582"/>
                </a:lnTo>
                <a:lnTo>
                  <a:pt x="219359" y="340392"/>
                </a:lnTo>
                <a:lnTo>
                  <a:pt x="260755" y="322923"/>
                </a:lnTo>
                <a:lnTo>
                  <a:pt x="295827" y="295827"/>
                </a:lnTo>
                <a:lnTo>
                  <a:pt x="322923" y="260755"/>
                </a:lnTo>
                <a:lnTo>
                  <a:pt x="340392" y="219359"/>
                </a:lnTo>
                <a:lnTo>
                  <a:pt x="346583" y="173291"/>
                </a:lnTo>
                <a:lnTo>
                  <a:pt x="340392" y="127223"/>
                </a:lnTo>
                <a:lnTo>
                  <a:pt x="322923" y="85827"/>
                </a:lnTo>
                <a:lnTo>
                  <a:pt x="295827" y="50755"/>
                </a:lnTo>
                <a:lnTo>
                  <a:pt x="260755" y="23659"/>
                </a:lnTo>
                <a:lnTo>
                  <a:pt x="219359" y="6190"/>
                </a:lnTo>
                <a:lnTo>
                  <a:pt x="173291" y="0"/>
                </a:lnTo>
                <a:close/>
              </a:path>
            </a:pathLst>
          </a:custGeom>
          <a:solidFill>
            <a:srgbClr val="F044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81155" y="234848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E8E9E8"/>
                </a:solidFill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55" dirty="0">
                <a:latin typeface="Georgia"/>
                <a:cs typeface="Georgia"/>
              </a:rPr>
              <a:t>12</a:t>
            </a:fld>
            <a:endParaRPr spc="55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4676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What's </a:t>
            </a:r>
            <a:r>
              <a:rPr spc="5" dirty="0"/>
              <a:t>next</a:t>
            </a:r>
            <a:r>
              <a:rPr spc="-495" dirty="0"/>
              <a:t> </a:t>
            </a:r>
            <a:r>
              <a:rPr spc="32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8015" y="1162812"/>
            <a:ext cx="55206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60" dirty="0">
                <a:latin typeface="Times New Roman"/>
                <a:cs typeface="Times New Roman"/>
              </a:rPr>
              <a:t>As </a:t>
            </a:r>
            <a:r>
              <a:rPr sz="2000" spc="95" dirty="0">
                <a:latin typeface="Times New Roman"/>
                <a:cs typeface="Times New Roman"/>
              </a:rPr>
              <a:t>we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eject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the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25" dirty="0">
                <a:latin typeface="Times New Roman"/>
                <a:cs typeface="Times New Roman"/>
              </a:rPr>
              <a:t>SD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card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after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Raspbian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has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been  </a:t>
            </a:r>
            <a:r>
              <a:rPr sz="2000" spc="60" dirty="0">
                <a:latin typeface="Times New Roman"/>
                <a:cs typeface="Times New Roman"/>
              </a:rPr>
              <a:t>installed </a:t>
            </a:r>
            <a:r>
              <a:rPr sz="2000" spc="50" dirty="0">
                <a:latin typeface="Times New Roman"/>
                <a:cs typeface="Times New Roman"/>
              </a:rPr>
              <a:t>in </a:t>
            </a:r>
            <a:r>
              <a:rPr sz="2000" spc="5" dirty="0">
                <a:latin typeface="Times New Roman"/>
                <a:cs typeface="Times New Roman"/>
              </a:rPr>
              <a:t>it, </a:t>
            </a:r>
            <a:r>
              <a:rPr sz="2000" spc="95" dirty="0">
                <a:latin typeface="Times New Roman"/>
                <a:cs typeface="Times New Roman"/>
              </a:rPr>
              <a:t>we </a:t>
            </a:r>
            <a:r>
              <a:rPr sz="2000" spc="70" dirty="0">
                <a:latin typeface="Times New Roman"/>
                <a:cs typeface="Times New Roman"/>
              </a:rPr>
              <a:t>should </a:t>
            </a:r>
            <a:r>
              <a:rPr sz="2000" spc="75" dirty="0">
                <a:latin typeface="Times New Roman"/>
                <a:cs typeface="Times New Roman"/>
              </a:rPr>
              <a:t>consider </a:t>
            </a:r>
            <a:r>
              <a:rPr sz="2000" spc="85" dirty="0">
                <a:latin typeface="Times New Roman"/>
                <a:cs typeface="Times New Roman"/>
              </a:rPr>
              <a:t>how to  </a:t>
            </a:r>
            <a:r>
              <a:rPr sz="2000" spc="100" dirty="0">
                <a:latin typeface="Times New Roman"/>
                <a:cs typeface="Times New Roman"/>
              </a:rPr>
              <a:t>operate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Pi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as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Pi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might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not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connect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to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Internet.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0796" y="2601468"/>
            <a:ext cx="3016250" cy="44005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35"/>
              </a:spcBef>
            </a:pPr>
            <a:r>
              <a:rPr sz="1400" spc="15" dirty="0">
                <a:latin typeface="Times New Roman"/>
                <a:cs typeface="Times New Roman"/>
              </a:rPr>
              <a:t>Have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60" dirty="0">
                <a:latin typeface="Times New Roman"/>
                <a:cs typeface="Times New Roman"/>
              </a:rPr>
              <a:t>a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55" dirty="0">
                <a:latin typeface="Times New Roman"/>
                <a:cs typeface="Times New Roman"/>
              </a:rPr>
              <a:t>monitor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55" dirty="0">
                <a:latin typeface="Times New Roman"/>
                <a:cs typeface="Times New Roman"/>
              </a:rPr>
              <a:t>with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65" dirty="0">
                <a:latin typeface="Times New Roman"/>
                <a:cs typeface="Times New Roman"/>
              </a:rPr>
              <a:t>HDMI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15" dirty="0">
                <a:latin typeface="Times New Roman"/>
                <a:cs typeface="Times New Roman"/>
              </a:rPr>
              <a:t>cable,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60" dirty="0">
                <a:latin typeface="Times New Roman"/>
                <a:cs typeface="Times New Roman"/>
              </a:rPr>
              <a:t>a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90" dirty="0">
                <a:latin typeface="Times New Roman"/>
                <a:cs typeface="Times New Roman"/>
              </a:rPr>
              <a:t>USB  </a:t>
            </a:r>
            <a:r>
              <a:rPr sz="1400" spc="50" dirty="0">
                <a:latin typeface="Times New Roman"/>
                <a:cs typeface="Times New Roman"/>
              </a:rPr>
              <a:t>keyboard </a:t>
            </a:r>
            <a:r>
              <a:rPr sz="1400" spc="75" dirty="0">
                <a:latin typeface="Times New Roman"/>
                <a:cs typeface="Times New Roman"/>
              </a:rPr>
              <a:t>and</a:t>
            </a:r>
            <a:r>
              <a:rPr sz="1400" spc="-135" dirty="0">
                <a:latin typeface="Times New Roman"/>
                <a:cs typeface="Times New Roman"/>
              </a:rPr>
              <a:t> </a:t>
            </a:r>
            <a:r>
              <a:rPr sz="1400" spc="35" dirty="0">
                <a:latin typeface="Times New Roman"/>
                <a:cs typeface="Times New Roman"/>
              </a:rPr>
              <a:t>mouse.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41776" y="2831566"/>
            <a:ext cx="794385" cy="95250"/>
          </a:xfrm>
          <a:custGeom>
            <a:avLst/>
            <a:gdLst/>
            <a:ahLst/>
            <a:cxnLst/>
            <a:rect l="l" t="t" r="r" b="b"/>
            <a:pathLst>
              <a:path w="794385" h="95250">
                <a:moveTo>
                  <a:pt x="698538" y="0"/>
                </a:moveTo>
                <a:lnTo>
                  <a:pt x="698538" y="95250"/>
                </a:lnTo>
                <a:lnTo>
                  <a:pt x="762038" y="63500"/>
                </a:lnTo>
                <a:lnTo>
                  <a:pt x="714413" y="63500"/>
                </a:lnTo>
                <a:lnTo>
                  <a:pt x="714413" y="31750"/>
                </a:lnTo>
                <a:lnTo>
                  <a:pt x="762038" y="31750"/>
                </a:lnTo>
                <a:lnTo>
                  <a:pt x="698538" y="0"/>
                </a:lnTo>
                <a:close/>
              </a:path>
              <a:path w="794385" h="95250">
                <a:moveTo>
                  <a:pt x="698538" y="31750"/>
                </a:moveTo>
                <a:lnTo>
                  <a:pt x="0" y="31750"/>
                </a:lnTo>
                <a:lnTo>
                  <a:pt x="0" y="63500"/>
                </a:lnTo>
                <a:lnTo>
                  <a:pt x="698538" y="63500"/>
                </a:lnTo>
                <a:lnTo>
                  <a:pt x="698538" y="31750"/>
                </a:lnTo>
                <a:close/>
              </a:path>
              <a:path w="794385" h="95250">
                <a:moveTo>
                  <a:pt x="762038" y="31750"/>
                </a:moveTo>
                <a:lnTo>
                  <a:pt x="714413" y="31750"/>
                </a:lnTo>
                <a:lnTo>
                  <a:pt x="714413" y="63500"/>
                </a:lnTo>
                <a:lnTo>
                  <a:pt x="762038" y="63500"/>
                </a:lnTo>
                <a:lnTo>
                  <a:pt x="793788" y="47625"/>
                </a:lnTo>
                <a:lnTo>
                  <a:pt x="762038" y="31750"/>
                </a:lnTo>
                <a:close/>
              </a:path>
            </a:pathLst>
          </a:custGeom>
          <a:solidFill>
            <a:srgbClr val="4C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44344" y="3205886"/>
            <a:ext cx="95250" cy="494665"/>
          </a:xfrm>
          <a:custGeom>
            <a:avLst/>
            <a:gdLst/>
            <a:ahLst/>
            <a:cxnLst/>
            <a:rect l="l" t="t" r="r" b="b"/>
            <a:pathLst>
              <a:path w="95250" h="494664">
                <a:moveTo>
                  <a:pt x="31750" y="399199"/>
                </a:moveTo>
                <a:lnTo>
                  <a:pt x="0" y="399199"/>
                </a:lnTo>
                <a:lnTo>
                  <a:pt x="47625" y="494436"/>
                </a:lnTo>
                <a:lnTo>
                  <a:pt x="87317" y="415061"/>
                </a:lnTo>
                <a:lnTo>
                  <a:pt x="31750" y="415061"/>
                </a:lnTo>
                <a:lnTo>
                  <a:pt x="31750" y="399199"/>
                </a:lnTo>
                <a:close/>
              </a:path>
              <a:path w="95250" h="494664">
                <a:moveTo>
                  <a:pt x="63500" y="0"/>
                </a:moveTo>
                <a:lnTo>
                  <a:pt x="31750" y="0"/>
                </a:lnTo>
                <a:lnTo>
                  <a:pt x="31750" y="415061"/>
                </a:lnTo>
                <a:lnTo>
                  <a:pt x="63500" y="415061"/>
                </a:lnTo>
                <a:lnTo>
                  <a:pt x="63500" y="0"/>
                </a:lnTo>
                <a:close/>
              </a:path>
              <a:path w="95250" h="494664">
                <a:moveTo>
                  <a:pt x="95250" y="399199"/>
                </a:moveTo>
                <a:lnTo>
                  <a:pt x="63500" y="399199"/>
                </a:lnTo>
                <a:lnTo>
                  <a:pt x="63500" y="415061"/>
                </a:lnTo>
                <a:lnTo>
                  <a:pt x="87317" y="415061"/>
                </a:lnTo>
                <a:lnTo>
                  <a:pt x="95250" y="399199"/>
                </a:lnTo>
                <a:close/>
              </a:path>
            </a:pathLst>
          </a:custGeom>
          <a:solidFill>
            <a:srgbClr val="4C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05351" y="3848100"/>
            <a:ext cx="177355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541020" marR="5080" indent="-528955">
              <a:lnSpc>
                <a:spcPts val="1610"/>
              </a:lnSpc>
              <a:spcBef>
                <a:spcPts val="210"/>
              </a:spcBef>
            </a:pPr>
            <a:r>
              <a:rPr sz="1400" spc="50" dirty="0">
                <a:latin typeface="Times New Roman"/>
                <a:cs typeface="Times New Roman"/>
              </a:rPr>
              <a:t>Operate </a:t>
            </a:r>
            <a:r>
              <a:rPr sz="1400" spc="10" dirty="0">
                <a:latin typeface="Times New Roman"/>
                <a:cs typeface="Times New Roman"/>
              </a:rPr>
              <a:t>Pi </a:t>
            </a:r>
            <a:r>
              <a:rPr sz="1400" spc="35" dirty="0">
                <a:latin typeface="Times New Roman"/>
                <a:cs typeface="Times New Roman"/>
              </a:rPr>
              <a:t>directly</a:t>
            </a:r>
            <a:r>
              <a:rPr sz="1400" spc="-260" dirty="0">
                <a:latin typeface="Times New Roman"/>
                <a:cs typeface="Times New Roman"/>
              </a:rPr>
              <a:t> </a:t>
            </a:r>
            <a:r>
              <a:rPr sz="1400" spc="75" dirty="0">
                <a:latin typeface="Times New Roman"/>
                <a:cs typeface="Times New Roman"/>
              </a:rPr>
              <a:t>and  </a:t>
            </a:r>
            <a:r>
              <a:rPr sz="1400" spc="45" dirty="0">
                <a:latin typeface="Times New Roman"/>
                <a:cs typeface="Times New Roman"/>
              </a:rPr>
              <a:t>have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10" dirty="0">
                <a:latin typeface="Times New Roman"/>
                <a:cs typeface="Times New Roman"/>
              </a:rPr>
              <a:t>fun.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55" dirty="0">
                <a:latin typeface="Georgia"/>
                <a:cs typeface="Georgia"/>
              </a:rPr>
              <a:t>13</a:t>
            </a:fld>
            <a:endParaRPr spc="55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42916" y="2546604"/>
            <a:ext cx="1961514" cy="130556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55600" marR="6350" indent="-342900">
              <a:lnSpc>
                <a:spcPts val="1610"/>
              </a:lnSpc>
              <a:spcBef>
                <a:spcPts val="21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latin typeface="Times New Roman"/>
                <a:cs typeface="Times New Roman"/>
              </a:rPr>
              <a:t>Use </a:t>
            </a:r>
            <a:r>
              <a:rPr sz="1400" spc="-85" dirty="0">
                <a:latin typeface="Times New Roman"/>
                <a:cs typeface="Times New Roman"/>
              </a:rPr>
              <a:t>UART </a:t>
            </a:r>
            <a:r>
              <a:rPr sz="1400" spc="60" dirty="0">
                <a:latin typeface="Times New Roman"/>
                <a:cs typeface="Times New Roman"/>
              </a:rPr>
              <a:t>to</a:t>
            </a:r>
            <a:r>
              <a:rPr sz="1400" spc="-80" dirty="0">
                <a:latin typeface="Times New Roman"/>
                <a:cs typeface="Times New Roman"/>
              </a:rPr>
              <a:t> </a:t>
            </a:r>
            <a:r>
              <a:rPr sz="1400" spc="45" dirty="0">
                <a:latin typeface="Times New Roman"/>
                <a:cs typeface="Times New Roman"/>
              </a:rPr>
              <a:t>connect  </a:t>
            </a:r>
            <a:r>
              <a:rPr sz="1400" spc="-30" dirty="0">
                <a:latin typeface="Times New Roman"/>
                <a:cs typeface="Times New Roman"/>
              </a:rPr>
              <a:t>(TTL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45" dirty="0">
                <a:latin typeface="Times New Roman"/>
                <a:cs typeface="Times New Roman"/>
              </a:rPr>
              <a:t>serial)</a:t>
            </a:r>
            <a:endParaRPr sz="1400">
              <a:latin typeface="Times New Roman"/>
              <a:cs typeface="Times New Roman"/>
            </a:endParaRPr>
          </a:p>
          <a:p>
            <a:pPr marL="355600" indent="-342900">
              <a:lnSpc>
                <a:spcPts val="1635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400" spc="-70" dirty="0">
                <a:latin typeface="Times New Roman"/>
                <a:cs typeface="Times New Roman"/>
              </a:rPr>
              <a:t>SSH </a:t>
            </a:r>
            <a:r>
              <a:rPr sz="1400" spc="40" dirty="0">
                <a:latin typeface="Times New Roman"/>
                <a:cs typeface="Times New Roman"/>
              </a:rPr>
              <a:t>connection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55" dirty="0">
                <a:latin typeface="Times New Roman"/>
                <a:cs typeface="Times New Roman"/>
              </a:rPr>
              <a:t>with</a:t>
            </a:r>
            <a:endParaRPr sz="1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25"/>
              </a:spcBef>
            </a:pPr>
            <a:r>
              <a:rPr sz="1400" spc="70" dirty="0">
                <a:latin typeface="Times New Roman"/>
                <a:cs typeface="Times New Roman"/>
              </a:rPr>
              <a:t>Internet </a:t>
            </a:r>
            <a:r>
              <a:rPr sz="1400" spc="20" dirty="0">
                <a:latin typeface="Times New Roman"/>
                <a:cs typeface="Times New Roman"/>
              </a:rPr>
              <a:t>(IP</a:t>
            </a:r>
            <a:r>
              <a:rPr sz="1400" spc="-195" dirty="0">
                <a:latin typeface="Times New Roman"/>
                <a:cs typeface="Times New Roman"/>
              </a:rPr>
              <a:t> </a:t>
            </a:r>
            <a:r>
              <a:rPr sz="1400" spc="70" dirty="0">
                <a:latin typeface="Times New Roman"/>
                <a:cs typeface="Times New Roman"/>
              </a:rPr>
              <a:t>needed)</a:t>
            </a:r>
            <a:endParaRPr sz="1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1400"/>
              </a:lnSpc>
              <a:buAutoNum type="arabicPeriod" startAt="3"/>
              <a:tabLst>
                <a:tab pos="354965" algn="l"/>
                <a:tab pos="355600" algn="l"/>
              </a:tabLst>
            </a:pPr>
            <a:r>
              <a:rPr sz="1400" spc="-125" dirty="0">
                <a:latin typeface="Times New Roman"/>
                <a:cs typeface="Times New Roman"/>
              </a:rPr>
              <a:t>VNC </a:t>
            </a:r>
            <a:r>
              <a:rPr sz="1400" spc="40" dirty="0">
                <a:latin typeface="Times New Roman"/>
                <a:cs typeface="Times New Roman"/>
              </a:rPr>
              <a:t>connection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55" dirty="0">
                <a:latin typeface="Times New Roman"/>
                <a:cs typeface="Times New Roman"/>
              </a:rPr>
              <a:t>with  </a:t>
            </a:r>
            <a:r>
              <a:rPr sz="1400" spc="70" dirty="0">
                <a:latin typeface="Times New Roman"/>
                <a:cs typeface="Times New Roman"/>
              </a:rPr>
              <a:t>Internet </a:t>
            </a:r>
            <a:r>
              <a:rPr sz="1400" spc="20" dirty="0">
                <a:latin typeface="Times New Roman"/>
                <a:cs typeface="Times New Roman"/>
              </a:rPr>
              <a:t>(IP</a:t>
            </a:r>
            <a:r>
              <a:rPr sz="1400" spc="-200" dirty="0">
                <a:latin typeface="Times New Roman"/>
                <a:cs typeface="Times New Roman"/>
              </a:rPr>
              <a:t> </a:t>
            </a:r>
            <a:r>
              <a:rPr sz="1400" spc="70" dirty="0">
                <a:latin typeface="Times New Roman"/>
                <a:cs typeface="Times New Roman"/>
              </a:rPr>
              <a:t>needed)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54035" y="3311652"/>
            <a:ext cx="2908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latin typeface="Times New Roman"/>
                <a:cs typeface="Times New Roman"/>
              </a:rPr>
              <a:t>Ye</a:t>
            </a:r>
            <a:r>
              <a:rPr sz="1400" spc="55" dirty="0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79977" y="2604516"/>
            <a:ext cx="240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Times New Roman"/>
                <a:cs typeface="Times New Roman"/>
              </a:rPr>
              <a:t>No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4828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Enable</a:t>
            </a:r>
            <a:r>
              <a:rPr spc="-215" dirty="0"/>
              <a:t> </a:t>
            </a:r>
            <a:r>
              <a:rPr spc="114" dirty="0"/>
              <a:t>UART</a:t>
            </a:r>
          </a:p>
        </p:txBody>
      </p:sp>
      <p:sp>
        <p:nvSpPr>
          <p:cNvPr id="3" name="object 3"/>
          <p:cNvSpPr/>
          <p:nvPr/>
        </p:nvSpPr>
        <p:spPr>
          <a:xfrm>
            <a:off x="2538983" y="2904744"/>
            <a:ext cx="3578352" cy="205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64206" y="2929267"/>
            <a:ext cx="3473856" cy="1953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375" y="1162812"/>
            <a:ext cx="5550535" cy="2881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635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635635" algn="l"/>
                <a:tab pos="636270" algn="l"/>
              </a:tabLst>
            </a:pPr>
            <a:r>
              <a:rPr sz="2000" spc="-40" dirty="0">
                <a:latin typeface="Times New Roman"/>
                <a:cs typeface="Times New Roman"/>
              </a:rPr>
              <a:t>At </a:t>
            </a:r>
            <a:r>
              <a:rPr sz="2000" spc="100" dirty="0">
                <a:latin typeface="Times New Roman"/>
                <a:cs typeface="Times New Roman"/>
              </a:rPr>
              <a:t>the </a:t>
            </a:r>
            <a:r>
              <a:rPr sz="2000" spc="55" dirty="0">
                <a:latin typeface="Times New Roman"/>
                <a:cs typeface="Times New Roman"/>
              </a:rPr>
              <a:t>first </a:t>
            </a:r>
            <a:r>
              <a:rPr sz="2000" spc="40" dirty="0">
                <a:latin typeface="Times New Roman"/>
                <a:cs typeface="Times New Roman"/>
              </a:rPr>
              <a:t>time, </a:t>
            </a:r>
            <a:r>
              <a:rPr sz="2000" spc="80" dirty="0">
                <a:latin typeface="Times New Roman"/>
                <a:cs typeface="Times New Roman"/>
              </a:rPr>
              <a:t>your </a:t>
            </a:r>
            <a:r>
              <a:rPr sz="2000" spc="75" dirty="0">
                <a:latin typeface="Times New Roman"/>
                <a:cs typeface="Times New Roman"/>
              </a:rPr>
              <a:t>Raspberry </a:t>
            </a:r>
            <a:r>
              <a:rPr sz="2000" spc="50" dirty="0">
                <a:latin typeface="Times New Roman"/>
                <a:cs typeface="Times New Roman"/>
              </a:rPr>
              <a:t>pi </a:t>
            </a:r>
            <a:r>
              <a:rPr sz="2000" spc="85" dirty="0">
                <a:latin typeface="Times New Roman"/>
                <a:cs typeface="Times New Roman"/>
              </a:rPr>
              <a:t>has no  </a:t>
            </a:r>
            <a:r>
              <a:rPr sz="2000" spc="95" dirty="0">
                <a:latin typeface="Times New Roman"/>
                <a:cs typeface="Times New Roman"/>
              </a:rPr>
              <a:t>Internet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connectivity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and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doesn't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enable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05" dirty="0">
                <a:latin typeface="Times New Roman"/>
                <a:cs typeface="Times New Roman"/>
              </a:rPr>
              <a:t>SSH.</a:t>
            </a:r>
            <a:endParaRPr sz="2000">
              <a:latin typeface="Times New Roman"/>
              <a:cs typeface="Times New Roman"/>
            </a:endParaRPr>
          </a:p>
          <a:p>
            <a:pPr marL="635635" marR="229235" indent="-342900" algn="just">
              <a:lnSpc>
                <a:spcPct val="100000"/>
              </a:lnSpc>
              <a:buFont typeface="Arial"/>
              <a:buChar char="•"/>
              <a:tabLst>
                <a:tab pos="636270" algn="l"/>
              </a:tabLst>
            </a:pPr>
            <a:r>
              <a:rPr sz="2000" spc="-55" dirty="0">
                <a:latin typeface="Times New Roman"/>
                <a:cs typeface="Times New Roman"/>
              </a:rPr>
              <a:t>So,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we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have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to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turn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on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the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20" dirty="0">
                <a:latin typeface="Times New Roman"/>
                <a:cs typeface="Times New Roman"/>
              </a:rPr>
              <a:t>UART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port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(TTL  </a:t>
            </a:r>
            <a:r>
              <a:rPr sz="2000" spc="65" dirty="0">
                <a:latin typeface="Times New Roman"/>
                <a:cs typeface="Times New Roman"/>
              </a:rPr>
              <a:t>serial)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to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connect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our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Pi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and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then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configure  </a:t>
            </a:r>
            <a:r>
              <a:rPr sz="2000" spc="95" dirty="0">
                <a:latin typeface="Times New Roman"/>
                <a:cs typeface="Times New Roman"/>
              </a:rPr>
              <a:t>network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settings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and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enable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10" dirty="0">
                <a:latin typeface="Times New Roman"/>
                <a:cs typeface="Times New Roman"/>
              </a:rPr>
              <a:t>SSH.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20" dirty="0">
                <a:latin typeface="Times New Roman"/>
                <a:cs typeface="Times New Roman"/>
              </a:rPr>
              <a:t>PL2303HXD </a:t>
            </a:r>
            <a:r>
              <a:rPr sz="1400" spc="-90" dirty="0">
                <a:latin typeface="Times New Roman"/>
                <a:cs typeface="Times New Roman"/>
              </a:rPr>
              <a:t>USB </a:t>
            </a:r>
            <a:r>
              <a:rPr sz="1400" spc="60" dirty="0">
                <a:latin typeface="Times New Roman"/>
                <a:cs typeface="Times New Roman"/>
              </a:rPr>
              <a:t>to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5" dirty="0">
                <a:latin typeface="Times New Roman"/>
                <a:cs typeface="Times New Roman"/>
              </a:rPr>
              <a:t>TTL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3973829">
              <a:lnSpc>
                <a:spcPct val="98600"/>
              </a:lnSpc>
              <a:spcBef>
                <a:spcPts val="5"/>
              </a:spcBef>
            </a:pPr>
            <a:r>
              <a:rPr sz="1400" spc="10" dirty="0">
                <a:latin typeface="Times New Roman"/>
                <a:cs typeface="Times New Roman"/>
              </a:rPr>
              <a:t>We will </a:t>
            </a:r>
            <a:r>
              <a:rPr sz="1400" spc="60" dirty="0">
                <a:latin typeface="Times New Roman"/>
                <a:cs typeface="Times New Roman"/>
              </a:rPr>
              <a:t>use </a:t>
            </a:r>
            <a:r>
              <a:rPr sz="1400" spc="50" dirty="0">
                <a:latin typeface="Times New Roman"/>
                <a:cs typeface="Times New Roman"/>
              </a:rPr>
              <a:t>this  </a:t>
            </a:r>
            <a:r>
              <a:rPr sz="1400" spc="-20" dirty="0">
                <a:latin typeface="Times New Roman"/>
                <a:cs typeface="Times New Roman"/>
              </a:rPr>
              <a:t>PL2303HXD </a:t>
            </a:r>
            <a:r>
              <a:rPr sz="1400" spc="30" dirty="0">
                <a:latin typeface="Times New Roman"/>
                <a:cs typeface="Times New Roman"/>
              </a:rPr>
              <a:t>cable</a:t>
            </a:r>
            <a:r>
              <a:rPr sz="1400" spc="-114" dirty="0">
                <a:latin typeface="Times New Roman"/>
                <a:cs typeface="Times New Roman"/>
              </a:rPr>
              <a:t> </a:t>
            </a:r>
            <a:r>
              <a:rPr sz="1400" spc="35" dirty="0">
                <a:latin typeface="Times New Roman"/>
                <a:cs typeface="Times New Roman"/>
              </a:rPr>
              <a:t>in  </a:t>
            </a:r>
            <a:r>
              <a:rPr sz="1400" spc="50" dirty="0">
                <a:latin typeface="Times New Roman"/>
                <a:cs typeface="Times New Roman"/>
              </a:rPr>
              <a:t>this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40" dirty="0">
                <a:latin typeface="Times New Roman"/>
                <a:cs typeface="Times New Roman"/>
              </a:rPr>
              <a:t>tutorial.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16479" y="3191255"/>
            <a:ext cx="1115568" cy="1085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57920" y="3209544"/>
            <a:ext cx="804545" cy="772795"/>
          </a:xfrm>
          <a:custGeom>
            <a:avLst/>
            <a:gdLst/>
            <a:ahLst/>
            <a:cxnLst/>
            <a:rect l="l" t="t" r="r" b="b"/>
            <a:pathLst>
              <a:path w="804544" h="772795">
                <a:moveTo>
                  <a:pt x="612621" y="642128"/>
                </a:moveTo>
                <a:lnTo>
                  <a:pt x="559892" y="697144"/>
                </a:lnTo>
                <a:lnTo>
                  <a:pt x="804024" y="772796"/>
                </a:lnTo>
                <a:lnTo>
                  <a:pt x="766776" y="668492"/>
                </a:lnTo>
                <a:lnTo>
                  <a:pt x="640130" y="668492"/>
                </a:lnTo>
                <a:lnTo>
                  <a:pt x="612621" y="642128"/>
                </a:lnTo>
                <a:close/>
              </a:path>
              <a:path w="804544" h="772795">
                <a:moveTo>
                  <a:pt x="665346" y="587116"/>
                </a:moveTo>
                <a:lnTo>
                  <a:pt x="612621" y="642128"/>
                </a:lnTo>
                <a:lnTo>
                  <a:pt x="640130" y="668492"/>
                </a:lnTo>
                <a:lnTo>
                  <a:pt x="692848" y="613473"/>
                </a:lnTo>
                <a:lnTo>
                  <a:pt x="665346" y="587116"/>
                </a:lnTo>
                <a:close/>
              </a:path>
              <a:path w="804544" h="772795">
                <a:moveTo>
                  <a:pt x="718070" y="532104"/>
                </a:moveTo>
                <a:lnTo>
                  <a:pt x="665346" y="587116"/>
                </a:lnTo>
                <a:lnTo>
                  <a:pt x="692848" y="613473"/>
                </a:lnTo>
                <a:lnTo>
                  <a:pt x="640130" y="668492"/>
                </a:lnTo>
                <a:lnTo>
                  <a:pt x="766776" y="668492"/>
                </a:lnTo>
                <a:lnTo>
                  <a:pt x="718070" y="532104"/>
                </a:lnTo>
                <a:close/>
              </a:path>
              <a:path w="804544" h="772795">
                <a:moveTo>
                  <a:pt x="52717" y="0"/>
                </a:moveTo>
                <a:lnTo>
                  <a:pt x="0" y="55003"/>
                </a:lnTo>
                <a:lnTo>
                  <a:pt x="612621" y="642128"/>
                </a:lnTo>
                <a:lnTo>
                  <a:pt x="665346" y="587116"/>
                </a:lnTo>
                <a:lnTo>
                  <a:pt x="52717" y="0"/>
                </a:lnTo>
                <a:close/>
              </a:path>
            </a:pathLst>
          </a:custGeom>
          <a:solidFill>
            <a:srgbClr val="7788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55" dirty="0">
                <a:latin typeface="Georgia"/>
                <a:cs typeface="Georgia"/>
              </a:rPr>
              <a:t>14</a:t>
            </a:fld>
            <a:endParaRPr spc="55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37528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Before </a:t>
            </a:r>
            <a:r>
              <a:rPr spc="-45" dirty="0"/>
              <a:t>the </a:t>
            </a:r>
            <a:r>
              <a:rPr spc="5" dirty="0"/>
              <a:t>next</a:t>
            </a:r>
            <a:r>
              <a:rPr spc="-560" dirty="0"/>
              <a:t> </a:t>
            </a:r>
            <a:r>
              <a:rPr spc="40" dirty="0"/>
              <a:t>step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55" dirty="0">
                <a:latin typeface="Georgia"/>
                <a:cs typeface="Georgia"/>
              </a:rPr>
              <a:t>15</a:t>
            </a:fld>
            <a:endParaRPr spc="55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8015" y="1162812"/>
            <a:ext cx="5440680" cy="3049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60" dirty="0">
                <a:latin typeface="Times New Roman"/>
                <a:cs typeface="Times New Roman"/>
              </a:rPr>
              <a:t>As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we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need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to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modify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some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files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in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the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25" dirty="0">
                <a:latin typeface="Times New Roman"/>
                <a:cs typeface="Times New Roman"/>
              </a:rPr>
              <a:t>SD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card,  </a:t>
            </a:r>
            <a:r>
              <a:rPr sz="2000" spc="95" dirty="0">
                <a:latin typeface="Times New Roman"/>
                <a:cs typeface="Times New Roman"/>
              </a:rPr>
              <a:t>we </a:t>
            </a:r>
            <a:r>
              <a:rPr sz="2000" spc="90" dirty="0">
                <a:latin typeface="Times New Roman"/>
                <a:cs typeface="Times New Roman"/>
              </a:rPr>
              <a:t>recommend </a:t>
            </a:r>
            <a:r>
              <a:rPr sz="2000" spc="85" dirty="0">
                <a:latin typeface="Times New Roman"/>
                <a:cs typeface="Times New Roman"/>
              </a:rPr>
              <a:t>to use </a:t>
            </a:r>
            <a:r>
              <a:rPr sz="2000" spc="45" dirty="0">
                <a:latin typeface="Times New Roman"/>
                <a:cs typeface="Times New Roman"/>
              </a:rPr>
              <a:t>Notepad++ </a:t>
            </a:r>
            <a:r>
              <a:rPr sz="2000" spc="110" dirty="0">
                <a:latin typeface="Times New Roman"/>
                <a:cs typeface="Times New Roman"/>
              </a:rPr>
              <a:t>or </a:t>
            </a:r>
            <a:r>
              <a:rPr sz="2000" spc="100" dirty="0">
                <a:latin typeface="Times New Roman"/>
                <a:cs typeface="Times New Roman"/>
              </a:rPr>
              <a:t>other  </a:t>
            </a:r>
            <a:r>
              <a:rPr sz="2000" spc="85" dirty="0">
                <a:latin typeface="Times New Roman"/>
                <a:cs typeface="Times New Roman"/>
              </a:rPr>
              <a:t>editor to </a:t>
            </a:r>
            <a:r>
              <a:rPr sz="2000" spc="30" dirty="0">
                <a:latin typeface="Times New Roman"/>
                <a:cs typeface="Times New Roman"/>
              </a:rPr>
              <a:t>modify </a:t>
            </a:r>
            <a:r>
              <a:rPr sz="2000" spc="10" dirty="0">
                <a:latin typeface="Times New Roman"/>
                <a:cs typeface="Times New Roman"/>
              </a:rPr>
              <a:t>files </a:t>
            </a:r>
            <a:r>
              <a:rPr sz="2000" spc="75" dirty="0">
                <a:latin typeface="Times New Roman"/>
                <a:cs typeface="Times New Roman"/>
              </a:rPr>
              <a:t>because </a:t>
            </a:r>
            <a:r>
              <a:rPr sz="2000" spc="95" dirty="0">
                <a:latin typeface="Times New Roman"/>
                <a:cs typeface="Times New Roman"/>
              </a:rPr>
              <a:t>the </a:t>
            </a:r>
            <a:r>
              <a:rPr sz="2000" spc="55" dirty="0">
                <a:latin typeface="Times New Roman"/>
                <a:cs typeface="Times New Roman"/>
              </a:rPr>
              <a:t>default  </a:t>
            </a:r>
            <a:r>
              <a:rPr sz="2000" spc="65" dirty="0">
                <a:latin typeface="Times New Roman"/>
                <a:cs typeface="Times New Roman"/>
              </a:rPr>
              <a:t>Notepad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55" dirty="0">
                <a:latin typeface="Times New Roman"/>
                <a:cs typeface="Times New Roman"/>
              </a:rPr>
              <a:t>Windows might </a:t>
            </a:r>
            <a:r>
              <a:rPr sz="2000" spc="65" dirty="0">
                <a:latin typeface="Times New Roman"/>
                <a:cs typeface="Times New Roman"/>
              </a:rPr>
              <a:t>have </a:t>
            </a:r>
            <a:r>
              <a:rPr sz="2000" spc="55" dirty="0">
                <a:latin typeface="Times New Roman"/>
                <a:cs typeface="Times New Roman"/>
              </a:rPr>
              <a:t>encoding  </a:t>
            </a:r>
            <a:r>
              <a:rPr sz="2000" spc="70" dirty="0">
                <a:latin typeface="Times New Roman"/>
                <a:cs typeface="Times New Roman"/>
              </a:rPr>
              <a:t>issues </a:t>
            </a:r>
            <a:r>
              <a:rPr sz="2000" spc="75" dirty="0">
                <a:latin typeface="Times New Roman"/>
                <a:cs typeface="Times New Roman"/>
              </a:rPr>
              <a:t>with </a:t>
            </a:r>
            <a:r>
              <a:rPr sz="2000" spc="100" dirty="0">
                <a:latin typeface="Times New Roman"/>
                <a:cs typeface="Times New Roman"/>
              </a:rPr>
              <a:t>that</a:t>
            </a:r>
            <a:r>
              <a:rPr sz="2000" spc="-34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file.</a:t>
            </a:r>
            <a:endParaRPr sz="2000">
              <a:latin typeface="Times New Roman"/>
              <a:cs typeface="Times New Roman"/>
            </a:endParaRPr>
          </a:p>
          <a:p>
            <a:pPr marL="728980" lvl="1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728345" algn="l"/>
                <a:tab pos="728980" algn="l"/>
              </a:tabLst>
            </a:pPr>
            <a:r>
              <a:rPr sz="1800" spc="40" dirty="0">
                <a:latin typeface="Times New Roman"/>
                <a:cs typeface="Times New Roman"/>
              </a:rPr>
              <a:t>Notepad++</a:t>
            </a:r>
            <a:endParaRPr sz="1800">
              <a:latin typeface="Times New Roman"/>
              <a:cs typeface="Times New Roman"/>
            </a:endParaRPr>
          </a:p>
          <a:p>
            <a:pPr marL="753745">
              <a:lnSpc>
                <a:spcPct val="100000"/>
              </a:lnSpc>
              <a:spcBef>
                <a:spcPts val="830"/>
              </a:spcBef>
            </a:pPr>
            <a:r>
              <a:rPr sz="1400" spc="70" dirty="0">
                <a:latin typeface="Times New Roman"/>
                <a:cs typeface="Times New Roman"/>
              </a:rPr>
              <a:t>https://notepad-plus-plus.org/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Times New Roman"/>
              <a:cs typeface="Times New Roman"/>
            </a:endParaRPr>
          </a:p>
          <a:p>
            <a:pPr marL="355600" marR="34417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55" dirty="0">
                <a:solidFill>
                  <a:srgbClr val="F04421"/>
                </a:solidFill>
                <a:latin typeface="Times New Roman"/>
                <a:cs typeface="Times New Roman"/>
              </a:rPr>
              <a:t>Don't</a:t>
            </a:r>
            <a:r>
              <a:rPr sz="2000" spc="-6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2000" spc="55" dirty="0">
                <a:solidFill>
                  <a:srgbClr val="F04421"/>
                </a:solidFill>
                <a:latin typeface="Times New Roman"/>
                <a:cs typeface="Times New Roman"/>
              </a:rPr>
              <a:t>forget</a:t>
            </a:r>
            <a:r>
              <a:rPr sz="2000" spc="-6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2000" spc="85" dirty="0">
                <a:solidFill>
                  <a:srgbClr val="F04421"/>
                </a:solidFill>
                <a:latin typeface="Times New Roman"/>
                <a:cs typeface="Times New Roman"/>
              </a:rPr>
              <a:t>to</a:t>
            </a:r>
            <a:r>
              <a:rPr sz="2000" spc="-6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2000" spc="45" dirty="0">
                <a:solidFill>
                  <a:srgbClr val="F04421"/>
                </a:solidFill>
                <a:latin typeface="Times New Roman"/>
                <a:cs typeface="Times New Roman"/>
              </a:rPr>
              <a:t>inject</a:t>
            </a:r>
            <a:r>
              <a:rPr sz="2000" spc="-6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2000" spc="80" dirty="0">
                <a:solidFill>
                  <a:srgbClr val="F04421"/>
                </a:solidFill>
                <a:latin typeface="Times New Roman"/>
                <a:cs typeface="Times New Roman"/>
              </a:rPr>
              <a:t>your</a:t>
            </a:r>
            <a:r>
              <a:rPr sz="2000" spc="-7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2000" spc="-130" dirty="0">
                <a:solidFill>
                  <a:srgbClr val="F04421"/>
                </a:solidFill>
                <a:latin typeface="Times New Roman"/>
                <a:cs typeface="Times New Roman"/>
              </a:rPr>
              <a:t>SD</a:t>
            </a:r>
            <a:r>
              <a:rPr sz="2000" spc="-6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2000" spc="85" dirty="0">
                <a:solidFill>
                  <a:srgbClr val="F04421"/>
                </a:solidFill>
                <a:latin typeface="Times New Roman"/>
                <a:cs typeface="Times New Roman"/>
              </a:rPr>
              <a:t>card</a:t>
            </a:r>
            <a:r>
              <a:rPr sz="2000" spc="-6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2000" spc="65" dirty="0">
                <a:solidFill>
                  <a:srgbClr val="F04421"/>
                </a:solidFill>
                <a:latin typeface="Times New Roman"/>
                <a:cs typeface="Times New Roman"/>
              </a:rPr>
              <a:t>into</a:t>
            </a:r>
            <a:r>
              <a:rPr sz="2000" spc="-6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2000" spc="80" dirty="0">
                <a:solidFill>
                  <a:srgbClr val="F04421"/>
                </a:solidFill>
                <a:latin typeface="Times New Roman"/>
                <a:cs typeface="Times New Roman"/>
              </a:rPr>
              <a:t>your  </a:t>
            </a:r>
            <a:r>
              <a:rPr sz="2000" spc="90" dirty="0">
                <a:solidFill>
                  <a:srgbClr val="F04421"/>
                </a:solidFill>
                <a:latin typeface="Times New Roman"/>
                <a:cs typeface="Times New Roman"/>
              </a:rPr>
              <a:t>computer</a:t>
            </a:r>
            <a:r>
              <a:rPr sz="2000" spc="-7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2000" spc="25" dirty="0">
                <a:solidFill>
                  <a:srgbClr val="F04421"/>
                </a:solidFill>
                <a:latin typeface="Times New Roman"/>
                <a:cs typeface="Times New Roman"/>
              </a:rPr>
              <a:t>again.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37528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Before </a:t>
            </a:r>
            <a:r>
              <a:rPr spc="-45" dirty="0"/>
              <a:t>the </a:t>
            </a:r>
            <a:r>
              <a:rPr spc="5" dirty="0"/>
              <a:t>next</a:t>
            </a:r>
            <a:r>
              <a:rPr spc="-560" dirty="0"/>
              <a:t> </a:t>
            </a:r>
            <a:r>
              <a:rPr spc="40" dirty="0"/>
              <a:t>step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8015" y="1162812"/>
            <a:ext cx="5589270" cy="1223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40" dirty="0">
                <a:latin typeface="Times New Roman"/>
                <a:cs typeface="Times New Roman"/>
              </a:rPr>
              <a:t>If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you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are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using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35" dirty="0">
                <a:latin typeface="Times New Roman"/>
                <a:cs typeface="Times New Roman"/>
              </a:rPr>
              <a:t>Windows,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you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will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need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Putty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to  </a:t>
            </a:r>
            <a:r>
              <a:rPr sz="2000" spc="65" dirty="0">
                <a:latin typeface="Times New Roman"/>
                <a:cs typeface="Times New Roman"/>
              </a:rPr>
              <a:t>connect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your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Pi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by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40" dirty="0">
                <a:latin typeface="Times New Roman"/>
                <a:cs typeface="Times New Roman"/>
              </a:rPr>
              <a:t>UART/TTL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serial.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45" dirty="0">
                <a:latin typeface="Times New Roman"/>
                <a:cs typeface="Times New Roman"/>
              </a:rPr>
              <a:t>Download </a:t>
            </a:r>
            <a:r>
              <a:rPr sz="2000" spc="100" dirty="0">
                <a:latin typeface="Times New Roman"/>
                <a:cs typeface="Times New Roman"/>
              </a:rPr>
              <a:t>and </a:t>
            </a:r>
            <a:r>
              <a:rPr sz="2000" spc="45" dirty="0">
                <a:latin typeface="Times New Roman"/>
                <a:cs typeface="Times New Roman"/>
              </a:rPr>
              <a:t>install</a:t>
            </a:r>
            <a:r>
              <a:rPr sz="2000" spc="-34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Putty.</a:t>
            </a:r>
            <a:endParaRPr sz="2000">
              <a:latin typeface="Times New Roman"/>
              <a:cs typeface="Times New Roman"/>
            </a:endParaRPr>
          </a:p>
          <a:p>
            <a:pPr marL="208279">
              <a:lnSpc>
                <a:spcPct val="100000"/>
              </a:lnSpc>
              <a:spcBef>
                <a:spcPts val="550"/>
              </a:spcBef>
            </a:pPr>
            <a:r>
              <a:rPr sz="1400" spc="70" dirty="0">
                <a:latin typeface="Times New Roman"/>
                <a:cs typeface="Times New Roman"/>
              </a:rPr>
              <a:t>https://</a:t>
            </a:r>
            <a:r>
              <a:rPr sz="1400" spc="70" dirty="0">
                <a:latin typeface="Times New Roman"/>
                <a:cs typeface="Times New Roman"/>
                <a:hlinkClick r:id="rId2"/>
              </a:rPr>
              <a:t>www.chiark.greenend.org.uk/~sgtatham/putty/latest.html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86839" y="2517648"/>
            <a:ext cx="4084320" cy="2304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55" dirty="0">
                <a:latin typeface="Georgia"/>
                <a:cs typeface="Georgia"/>
              </a:rPr>
              <a:t>16</a:t>
            </a:fld>
            <a:endParaRPr spc="55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4828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Enable</a:t>
            </a:r>
            <a:r>
              <a:rPr spc="-215" dirty="0"/>
              <a:t> </a:t>
            </a:r>
            <a:r>
              <a:rPr spc="114" dirty="0"/>
              <a:t>UART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5342890" cy="728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Step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5623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50" dirty="0">
                <a:latin typeface="Times New Roman"/>
                <a:cs typeface="Times New Roman"/>
              </a:rPr>
              <a:t>Append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the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following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lines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to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/boot/config.txt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2903" y="1588008"/>
            <a:ext cx="2813304" cy="3532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39" y="2300732"/>
            <a:ext cx="316103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800" spc="170" dirty="0">
                <a:latin typeface="Arial"/>
                <a:cs typeface="Arial"/>
              </a:rPr>
              <a:t>dtoverlay</a:t>
            </a:r>
            <a:r>
              <a:rPr sz="1800" spc="120" dirty="0">
                <a:latin typeface="Arial"/>
                <a:cs typeface="Arial"/>
              </a:rPr>
              <a:t>=pi3</a:t>
            </a:r>
            <a:r>
              <a:rPr sz="1800" spc="385" dirty="0">
                <a:latin typeface="Arial"/>
                <a:cs typeface="Arial"/>
              </a:rPr>
              <a:t>-</a:t>
            </a:r>
            <a:r>
              <a:rPr sz="1800" spc="180" dirty="0">
                <a:latin typeface="Arial"/>
                <a:cs typeface="Arial"/>
              </a:rPr>
              <a:t>miniuart</a:t>
            </a:r>
            <a:r>
              <a:rPr sz="1800" spc="385" dirty="0">
                <a:latin typeface="Arial"/>
                <a:cs typeface="Arial"/>
              </a:rPr>
              <a:t>-</a:t>
            </a:r>
            <a:r>
              <a:rPr sz="1800" spc="190" dirty="0">
                <a:latin typeface="Arial"/>
                <a:cs typeface="Arial"/>
              </a:rPr>
              <a:t>bt  </a:t>
            </a:r>
            <a:r>
              <a:rPr sz="1800" spc="85" dirty="0">
                <a:latin typeface="Arial"/>
                <a:cs typeface="Arial"/>
              </a:rPr>
              <a:t>core_freq=250  </a:t>
            </a:r>
            <a:r>
              <a:rPr sz="1800" spc="95" dirty="0">
                <a:latin typeface="Arial"/>
                <a:cs typeface="Arial"/>
              </a:rPr>
              <a:t>enable_uart=1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95230" y="2872092"/>
            <a:ext cx="504825" cy="350520"/>
          </a:xfrm>
          <a:custGeom>
            <a:avLst/>
            <a:gdLst/>
            <a:ahLst/>
            <a:cxnLst/>
            <a:rect l="l" t="t" r="r" b="b"/>
            <a:pathLst>
              <a:path w="504825" h="350519">
                <a:moveTo>
                  <a:pt x="0" y="58373"/>
                </a:moveTo>
                <a:lnTo>
                  <a:pt x="4587" y="35651"/>
                </a:lnTo>
                <a:lnTo>
                  <a:pt x="17097" y="17097"/>
                </a:lnTo>
                <a:lnTo>
                  <a:pt x="35651" y="4587"/>
                </a:lnTo>
                <a:lnTo>
                  <a:pt x="58373" y="0"/>
                </a:lnTo>
                <a:lnTo>
                  <a:pt x="445829" y="0"/>
                </a:lnTo>
                <a:lnTo>
                  <a:pt x="468550" y="4587"/>
                </a:lnTo>
                <a:lnTo>
                  <a:pt x="487105" y="17097"/>
                </a:lnTo>
                <a:lnTo>
                  <a:pt x="499614" y="35651"/>
                </a:lnTo>
                <a:lnTo>
                  <a:pt x="504202" y="58373"/>
                </a:lnTo>
                <a:lnTo>
                  <a:pt x="504202" y="291860"/>
                </a:lnTo>
                <a:lnTo>
                  <a:pt x="499614" y="314581"/>
                </a:lnTo>
                <a:lnTo>
                  <a:pt x="487105" y="333135"/>
                </a:lnTo>
                <a:lnTo>
                  <a:pt x="468550" y="345645"/>
                </a:lnTo>
                <a:lnTo>
                  <a:pt x="445829" y="350233"/>
                </a:lnTo>
                <a:lnTo>
                  <a:pt x="58373" y="350233"/>
                </a:lnTo>
                <a:lnTo>
                  <a:pt x="35651" y="345645"/>
                </a:lnTo>
                <a:lnTo>
                  <a:pt x="17097" y="333135"/>
                </a:lnTo>
                <a:lnTo>
                  <a:pt x="4587" y="314581"/>
                </a:lnTo>
                <a:lnTo>
                  <a:pt x="0" y="291860"/>
                </a:lnTo>
                <a:lnTo>
                  <a:pt x="0" y="58373"/>
                </a:lnTo>
                <a:close/>
              </a:path>
            </a:pathLst>
          </a:custGeom>
          <a:ln w="25400">
            <a:solidFill>
              <a:srgbClr val="F04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7562" y="4512020"/>
            <a:ext cx="1447800" cy="606425"/>
          </a:xfrm>
          <a:custGeom>
            <a:avLst/>
            <a:gdLst/>
            <a:ahLst/>
            <a:cxnLst/>
            <a:rect l="l" t="t" r="r" b="b"/>
            <a:pathLst>
              <a:path w="1447800" h="606425">
                <a:moveTo>
                  <a:pt x="0" y="100986"/>
                </a:moveTo>
                <a:lnTo>
                  <a:pt x="7935" y="61677"/>
                </a:lnTo>
                <a:lnTo>
                  <a:pt x="29578" y="29578"/>
                </a:lnTo>
                <a:lnTo>
                  <a:pt x="61677" y="7936"/>
                </a:lnTo>
                <a:lnTo>
                  <a:pt x="100986" y="0"/>
                </a:lnTo>
                <a:lnTo>
                  <a:pt x="1346240" y="0"/>
                </a:lnTo>
                <a:lnTo>
                  <a:pt x="1385548" y="7936"/>
                </a:lnTo>
                <a:lnTo>
                  <a:pt x="1417649" y="29578"/>
                </a:lnTo>
                <a:lnTo>
                  <a:pt x="1439293" y="61677"/>
                </a:lnTo>
                <a:lnTo>
                  <a:pt x="1447230" y="100986"/>
                </a:lnTo>
                <a:lnTo>
                  <a:pt x="1447230" y="504919"/>
                </a:lnTo>
                <a:lnTo>
                  <a:pt x="1439293" y="544227"/>
                </a:lnTo>
                <a:lnTo>
                  <a:pt x="1417649" y="576327"/>
                </a:lnTo>
                <a:lnTo>
                  <a:pt x="1385548" y="597969"/>
                </a:lnTo>
                <a:lnTo>
                  <a:pt x="1346240" y="605905"/>
                </a:lnTo>
                <a:lnTo>
                  <a:pt x="100986" y="605905"/>
                </a:lnTo>
                <a:lnTo>
                  <a:pt x="61677" y="597969"/>
                </a:lnTo>
                <a:lnTo>
                  <a:pt x="29578" y="576327"/>
                </a:lnTo>
                <a:lnTo>
                  <a:pt x="7935" y="544227"/>
                </a:lnTo>
                <a:lnTo>
                  <a:pt x="0" y="504919"/>
                </a:lnTo>
                <a:lnTo>
                  <a:pt x="0" y="100986"/>
                </a:lnTo>
                <a:close/>
              </a:path>
            </a:pathLst>
          </a:custGeom>
          <a:ln w="25400">
            <a:solidFill>
              <a:srgbClr val="F04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55" dirty="0">
                <a:latin typeface="Georgia"/>
                <a:cs typeface="Georgia"/>
              </a:rPr>
              <a:t>17</a:t>
            </a:fld>
            <a:endParaRPr spc="55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4828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Enable</a:t>
            </a:r>
            <a:r>
              <a:rPr spc="-215" dirty="0"/>
              <a:t> </a:t>
            </a:r>
            <a:r>
              <a:rPr spc="114" dirty="0"/>
              <a:t>UART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4157345" cy="728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Step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5623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35" dirty="0">
                <a:latin typeface="Times New Roman"/>
                <a:cs typeface="Times New Roman"/>
              </a:rPr>
              <a:t>Delete </a:t>
            </a:r>
            <a:r>
              <a:rPr sz="2000" spc="45" dirty="0">
                <a:latin typeface="Times New Roman"/>
                <a:cs typeface="Times New Roman"/>
              </a:rPr>
              <a:t>"quiet" </a:t>
            </a:r>
            <a:r>
              <a:rPr sz="2000" spc="50" dirty="0">
                <a:latin typeface="Times New Roman"/>
                <a:cs typeface="Times New Roman"/>
              </a:rPr>
              <a:t>in</a:t>
            </a:r>
            <a:r>
              <a:rPr sz="2000" spc="-31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/boot/cmdline.txt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807464"/>
            <a:ext cx="6812280" cy="2697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640" y="3513023"/>
            <a:ext cx="743585" cy="478155"/>
          </a:xfrm>
          <a:custGeom>
            <a:avLst/>
            <a:gdLst/>
            <a:ahLst/>
            <a:cxnLst/>
            <a:rect l="l" t="t" r="r" b="b"/>
            <a:pathLst>
              <a:path w="743585" h="478154">
                <a:moveTo>
                  <a:pt x="0" y="79645"/>
                </a:moveTo>
                <a:lnTo>
                  <a:pt x="6258" y="48643"/>
                </a:lnTo>
                <a:lnTo>
                  <a:pt x="23327" y="23327"/>
                </a:lnTo>
                <a:lnTo>
                  <a:pt x="48643" y="6258"/>
                </a:lnTo>
                <a:lnTo>
                  <a:pt x="79645" y="0"/>
                </a:lnTo>
                <a:lnTo>
                  <a:pt x="663837" y="0"/>
                </a:lnTo>
                <a:lnTo>
                  <a:pt x="694839" y="6258"/>
                </a:lnTo>
                <a:lnTo>
                  <a:pt x="720155" y="23327"/>
                </a:lnTo>
                <a:lnTo>
                  <a:pt x="737224" y="48643"/>
                </a:lnTo>
                <a:lnTo>
                  <a:pt x="743483" y="79645"/>
                </a:lnTo>
                <a:lnTo>
                  <a:pt x="743483" y="398216"/>
                </a:lnTo>
                <a:lnTo>
                  <a:pt x="737224" y="429217"/>
                </a:lnTo>
                <a:lnTo>
                  <a:pt x="720155" y="454534"/>
                </a:lnTo>
                <a:lnTo>
                  <a:pt x="694839" y="471603"/>
                </a:lnTo>
                <a:lnTo>
                  <a:pt x="663837" y="477862"/>
                </a:lnTo>
                <a:lnTo>
                  <a:pt x="79645" y="477862"/>
                </a:lnTo>
                <a:lnTo>
                  <a:pt x="48643" y="471603"/>
                </a:lnTo>
                <a:lnTo>
                  <a:pt x="23327" y="454534"/>
                </a:lnTo>
                <a:lnTo>
                  <a:pt x="6258" y="429217"/>
                </a:lnTo>
                <a:lnTo>
                  <a:pt x="0" y="398216"/>
                </a:lnTo>
                <a:lnTo>
                  <a:pt x="0" y="79645"/>
                </a:lnTo>
                <a:close/>
              </a:path>
            </a:pathLst>
          </a:custGeom>
          <a:ln w="25400">
            <a:solidFill>
              <a:srgbClr val="F04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08845" y="1947722"/>
            <a:ext cx="743585" cy="478155"/>
          </a:xfrm>
          <a:custGeom>
            <a:avLst/>
            <a:gdLst/>
            <a:ahLst/>
            <a:cxnLst/>
            <a:rect l="l" t="t" r="r" b="b"/>
            <a:pathLst>
              <a:path w="743585" h="478155">
                <a:moveTo>
                  <a:pt x="0" y="79645"/>
                </a:moveTo>
                <a:lnTo>
                  <a:pt x="6258" y="48643"/>
                </a:lnTo>
                <a:lnTo>
                  <a:pt x="23327" y="23327"/>
                </a:lnTo>
                <a:lnTo>
                  <a:pt x="48643" y="6258"/>
                </a:lnTo>
                <a:lnTo>
                  <a:pt x="79645" y="0"/>
                </a:lnTo>
                <a:lnTo>
                  <a:pt x="663837" y="0"/>
                </a:lnTo>
                <a:lnTo>
                  <a:pt x="694839" y="6258"/>
                </a:lnTo>
                <a:lnTo>
                  <a:pt x="720155" y="23327"/>
                </a:lnTo>
                <a:lnTo>
                  <a:pt x="737224" y="48643"/>
                </a:lnTo>
                <a:lnTo>
                  <a:pt x="743483" y="79645"/>
                </a:lnTo>
                <a:lnTo>
                  <a:pt x="743483" y="398216"/>
                </a:lnTo>
                <a:lnTo>
                  <a:pt x="737224" y="429217"/>
                </a:lnTo>
                <a:lnTo>
                  <a:pt x="720155" y="454534"/>
                </a:lnTo>
                <a:lnTo>
                  <a:pt x="694839" y="471603"/>
                </a:lnTo>
                <a:lnTo>
                  <a:pt x="663837" y="477862"/>
                </a:lnTo>
                <a:lnTo>
                  <a:pt x="79645" y="477862"/>
                </a:lnTo>
                <a:lnTo>
                  <a:pt x="48643" y="471603"/>
                </a:lnTo>
                <a:lnTo>
                  <a:pt x="23327" y="454534"/>
                </a:lnTo>
                <a:lnTo>
                  <a:pt x="6258" y="429217"/>
                </a:lnTo>
                <a:lnTo>
                  <a:pt x="0" y="398216"/>
                </a:lnTo>
                <a:lnTo>
                  <a:pt x="0" y="79645"/>
                </a:lnTo>
                <a:close/>
              </a:path>
            </a:pathLst>
          </a:custGeom>
          <a:ln w="25400">
            <a:solidFill>
              <a:srgbClr val="F04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70873" y="2443988"/>
            <a:ext cx="10077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solidFill>
                  <a:srgbClr val="F04421"/>
                </a:solidFill>
                <a:latin typeface="Times New Roman"/>
                <a:cs typeface="Times New Roman"/>
              </a:rPr>
              <a:t>Remove</a:t>
            </a:r>
            <a:r>
              <a:rPr sz="1800" spc="-12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800" spc="50" dirty="0">
                <a:solidFill>
                  <a:srgbClr val="F04421"/>
                </a:solidFill>
                <a:latin typeface="Times New Roman"/>
                <a:cs typeface="Times New Roman"/>
              </a:rPr>
              <a:t>it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55" dirty="0">
                <a:latin typeface="Georgia"/>
                <a:cs typeface="Georgia"/>
              </a:rPr>
              <a:t>18</a:t>
            </a:fld>
            <a:endParaRPr spc="55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4828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Enable</a:t>
            </a:r>
            <a:r>
              <a:rPr spc="-215" dirty="0"/>
              <a:t> </a:t>
            </a:r>
            <a:r>
              <a:rPr spc="114" dirty="0"/>
              <a:t>UART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55" dirty="0">
                <a:latin typeface="Georgia"/>
                <a:cs typeface="Georgia"/>
              </a:rPr>
              <a:t>19</a:t>
            </a:fld>
            <a:endParaRPr spc="55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8015" y="1162812"/>
            <a:ext cx="554799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15" dirty="0">
                <a:latin typeface="Times New Roman"/>
                <a:cs typeface="Times New Roman"/>
              </a:rPr>
              <a:t>After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we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have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modified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/boot/config.txt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and</a:t>
            </a:r>
            <a:endParaRPr sz="2000">
              <a:latin typeface="Times New Roman"/>
              <a:cs typeface="Times New Roman"/>
            </a:endParaRPr>
          </a:p>
          <a:p>
            <a:pPr marL="355600" marR="5080">
              <a:lnSpc>
                <a:spcPct val="100000"/>
              </a:lnSpc>
            </a:pPr>
            <a:r>
              <a:rPr sz="2000" spc="95" dirty="0">
                <a:latin typeface="Times New Roman"/>
                <a:cs typeface="Times New Roman"/>
              </a:rPr>
              <a:t>/boot/cmdline.txt </a:t>
            </a:r>
            <a:r>
              <a:rPr sz="2000" spc="50" dirty="0">
                <a:latin typeface="Times New Roman"/>
                <a:cs typeface="Times New Roman"/>
              </a:rPr>
              <a:t>in </a:t>
            </a:r>
            <a:r>
              <a:rPr sz="2000" spc="100" dirty="0">
                <a:latin typeface="Times New Roman"/>
                <a:cs typeface="Times New Roman"/>
              </a:rPr>
              <a:t>the </a:t>
            </a:r>
            <a:r>
              <a:rPr sz="2000" spc="-130" dirty="0">
                <a:latin typeface="Times New Roman"/>
                <a:cs typeface="Times New Roman"/>
              </a:rPr>
              <a:t>SD </a:t>
            </a:r>
            <a:r>
              <a:rPr sz="2000" spc="50" dirty="0">
                <a:latin typeface="Times New Roman"/>
                <a:cs typeface="Times New Roman"/>
              </a:rPr>
              <a:t>card, </a:t>
            </a:r>
            <a:r>
              <a:rPr sz="2000" spc="95" dirty="0">
                <a:latin typeface="Times New Roman"/>
                <a:cs typeface="Times New Roman"/>
              </a:rPr>
              <a:t>we </a:t>
            </a:r>
            <a:r>
              <a:rPr sz="2000" spc="65" dirty="0">
                <a:latin typeface="Times New Roman"/>
                <a:cs typeface="Times New Roman"/>
              </a:rPr>
              <a:t>can </a:t>
            </a:r>
            <a:r>
              <a:rPr sz="2000" spc="50" dirty="0">
                <a:latin typeface="Times New Roman"/>
                <a:cs typeface="Times New Roman"/>
              </a:rPr>
              <a:t>eject  </a:t>
            </a:r>
            <a:r>
              <a:rPr sz="2000" spc="95" dirty="0">
                <a:latin typeface="Times New Roman"/>
                <a:cs typeface="Times New Roman"/>
              </a:rPr>
              <a:t>the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30" dirty="0">
                <a:latin typeface="Times New Roman"/>
                <a:cs typeface="Times New Roman"/>
              </a:rPr>
              <a:t>SD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card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from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our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computer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and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inject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it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into  </a:t>
            </a:r>
            <a:r>
              <a:rPr sz="2000" spc="85" dirty="0">
                <a:latin typeface="Times New Roman"/>
                <a:cs typeface="Times New Roman"/>
              </a:rPr>
              <a:t>a </a:t>
            </a:r>
            <a:r>
              <a:rPr sz="2000" spc="75" dirty="0">
                <a:latin typeface="Times New Roman"/>
                <a:cs typeface="Times New Roman"/>
              </a:rPr>
              <a:t>Raspberry</a:t>
            </a:r>
            <a:r>
              <a:rPr sz="2000" spc="-220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Pi.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9050"/>
            <a:ext cx="1682496" cy="5141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6686" y="483109"/>
            <a:ext cx="14065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0" dirty="0"/>
              <a:t>O</a:t>
            </a:r>
            <a:r>
              <a:rPr spc="204" dirty="0"/>
              <a:t>u</a:t>
            </a:r>
            <a:r>
              <a:rPr spc="-185" dirty="0"/>
              <a:t>t</a:t>
            </a:r>
            <a:r>
              <a:rPr spc="-135" dirty="0"/>
              <a:t>l</a:t>
            </a:r>
            <a:r>
              <a:rPr spc="20" dirty="0"/>
              <a:t>i</a:t>
            </a:r>
            <a:r>
              <a:rPr spc="85" dirty="0"/>
              <a:t>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36102" y="1230884"/>
            <a:ext cx="4717098" cy="22082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2400" spc="90" dirty="0">
                <a:latin typeface="Times New Roman"/>
                <a:cs typeface="Times New Roman"/>
              </a:rPr>
              <a:t>Introduction</a:t>
            </a:r>
            <a:endParaRPr sz="2400" dirty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184150" algn="l"/>
              </a:tabLst>
            </a:pPr>
            <a:r>
              <a:rPr sz="2400" spc="15" dirty="0">
                <a:latin typeface="Times New Roman"/>
                <a:cs typeface="Times New Roman"/>
              </a:rPr>
              <a:t>Build </a:t>
            </a:r>
            <a:r>
              <a:rPr sz="2400" spc="130" dirty="0">
                <a:latin typeface="Times New Roman"/>
                <a:cs typeface="Times New Roman"/>
              </a:rPr>
              <a:t>up</a:t>
            </a:r>
            <a:r>
              <a:rPr sz="2400" spc="-16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system</a:t>
            </a:r>
            <a:endParaRPr sz="2400" dirty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184150" algn="l"/>
              </a:tabLst>
            </a:pPr>
            <a:r>
              <a:rPr sz="2400" spc="55" dirty="0">
                <a:latin typeface="Times New Roman"/>
                <a:cs typeface="Times New Roman"/>
              </a:rPr>
              <a:t>Enable </a:t>
            </a:r>
            <a:r>
              <a:rPr sz="2400" spc="-145" dirty="0">
                <a:latin typeface="Times New Roman"/>
                <a:cs typeface="Times New Roman"/>
              </a:rPr>
              <a:t>UART</a:t>
            </a:r>
            <a:r>
              <a:rPr sz="2400" spc="-21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serial</a:t>
            </a:r>
            <a:endParaRPr sz="2400" dirty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184150" algn="l"/>
              </a:tabLst>
            </a:pPr>
            <a:r>
              <a:rPr sz="2400" spc="30" dirty="0">
                <a:latin typeface="Times New Roman"/>
                <a:cs typeface="Times New Roman"/>
              </a:rPr>
              <a:t>Configure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network</a:t>
            </a:r>
            <a:endParaRPr sz="2400" dirty="0">
              <a:latin typeface="Times New Roman"/>
              <a:cs typeface="Times New Roman"/>
            </a:endParaRPr>
          </a:p>
          <a:p>
            <a:pPr marL="184150" indent="-171450">
              <a:lnSpc>
                <a:spcPts val="2830"/>
              </a:lnSpc>
              <a:spcBef>
                <a:spcPts val="25"/>
              </a:spcBef>
              <a:buFont typeface="Arial"/>
              <a:buChar char="•"/>
              <a:tabLst>
                <a:tab pos="184150" algn="l"/>
              </a:tabLst>
            </a:pPr>
            <a:r>
              <a:rPr sz="2400" spc="45" dirty="0">
                <a:latin typeface="Times New Roman"/>
                <a:cs typeface="Times New Roman"/>
              </a:rPr>
              <a:t>Connect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to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Pi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(SSH</a:t>
            </a:r>
            <a:r>
              <a:rPr sz="2400" spc="-130" dirty="0">
                <a:latin typeface="Times New Roman"/>
                <a:cs typeface="Times New Roman"/>
              </a:rPr>
              <a:t>)</a:t>
            </a:r>
            <a:endParaRPr sz="2400" dirty="0">
              <a:latin typeface="Times New Roman"/>
              <a:cs typeface="Times New Roman"/>
            </a:endParaRPr>
          </a:p>
          <a:p>
            <a:pPr marL="184150" indent="-171450">
              <a:lnSpc>
                <a:spcPts val="2830"/>
              </a:lnSpc>
              <a:buFont typeface="Arial"/>
              <a:buChar char="•"/>
              <a:tabLst>
                <a:tab pos="184150" algn="l"/>
              </a:tabLst>
            </a:pPr>
            <a:r>
              <a:rPr sz="2400" spc="-10" dirty="0">
                <a:latin typeface="Times New Roman"/>
                <a:cs typeface="Times New Roman"/>
              </a:rPr>
              <a:t>Copy </a:t>
            </a:r>
            <a:r>
              <a:rPr sz="2400" spc="15" dirty="0">
                <a:latin typeface="Times New Roman"/>
                <a:cs typeface="Times New Roman"/>
              </a:rPr>
              <a:t>files </a:t>
            </a:r>
            <a:r>
              <a:rPr sz="2400" spc="105" dirty="0">
                <a:latin typeface="Times New Roman"/>
                <a:cs typeface="Times New Roman"/>
              </a:rPr>
              <a:t>to </a:t>
            </a:r>
            <a:r>
              <a:rPr sz="2400" spc="10" dirty="0">
                <a:latin typeface="Times New Roman"/>
                <a:cs typeface="Times New Roman"/>
              </a:rPr>
              <a:t>Pi</a:t>
            </a:r>
            <a:r>
              <a:rPr sz="2400" spc="-43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(SCP</a:t>
            </a:r>
            <a:r>
              <a:rPr lang="en-US" altLang="zh-TW" sz="2400" spc="-30" dirty="0">
                <a:latin typeface="Times New Roman"/>
                <a:cs typeface="Times New Roman"/>
              </a:rPr>
              <a:t>,</a:t>
            </a:r>
            <a:r>
              <a:rPr lang="zh-TW" altLang="en-US" sz="2400" spc="-30" dirty="0">
                <a:latin typeface="Times New Roman"/>
                <a:cs typeface="Times New Roman"/>
              </a:rPr>
              <a:t> </a:t>
            </a:r>
            <a:r>
              <a:rPr lang="en-US" altLang="zh-TW" sz="2400" spc="-30" dirty="0">
                <a:latin typeface="Times New Roman"/>
                <a:cs typeface="Times New Roman"/>
              </a:rPr>
              <a:t>FileZilla</a:t>
            </a:r>
            <a:r>
              <a:rPr sz="2400" spc="-30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21627" y="4845811"/>
            <a:ext cx="1085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solidFill>
                  <a:srgbClr val="898989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4828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Enable</a:t>
            </a:r>
            <a:r>
              <a:rPr spc="-215" dirty="0"/>
              <a:t> </a:t>
            </a:r>
            <a:r>
              <a:rPr spc="114" dirty="0"/>
              <a:t>UART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4146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Step</a:t>
            </a:r>
            <a:r>
              <a:rPr sz="1100" spc="-1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51790" y="4866771"/>
            <a:ext cx="165735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75"/>
              </a:lnSpc>
            </a:pPr>
            <a:r>
              <a:rPr sz="1200" spc="15" dirty="0">
                <a:solidFill>
                  <a:srgbClr val="898989"/>
                </a:solidFill>
                <a:latin typeface="Trebuchet MS"/>
                <a:cs typeface="Trebuchet MS"/>
              </a:rPr>
              <a:t>20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19" y="1143000"/>
            <a:ext cx="3514344" cy="3675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59033" y="1941258"/>
            <a:ext cx="2230120" cy="0"/>
          </a:xfrm>
          <a:custGeom>
            <a:avLst/>
            <a:gdLst/>
            <a:ahLst/>
            <a:cxnLst/>
            <a:rect l="l" t="t" r="r" b="b"/>
            <a:pathLst>
              <a:path w="2230120">
                <a:moveTo>
                  <a:pt x="0" y="0"/>
                </a:moveTo>
                <a:lnTo>
                  <a:pt x="2229726" y="0"/>
                </a:lnTo>
              </a:path>
            </a:pathLst>
          </a:custGeom>
          <a:ln w="457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59033" y="1918398"/>
            <a:ext cx="2230120" cy="45720"/>
          </a:xfrm>
          <a:custGeom>
            <a:avLst/>
            <a:gdLst/>
            <a:ahLst/>
            <a:cxnLst/>
            <a:rect l="l" t="t" r="r" b="b"/>
            <a:pathLst>
              <a:path w="2230120" h="45719">
                <a:moveTo>
                  <a:pt x="0" y="0"/>
                </a:moveTo>
                <a:lnTo>
                  <a:pt x="2229731" y="0"/>
                </a:lnTo>
                <a:lnTo>
                  <a:pt x="2229731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59033" y="2268766"/>
            <a:ext cx="2230120" cy="0"/>
          </a:xfrm>
          <a:custGeom>
            <a:avLst/>
            <a:gdLst/>
            <a:ahLst/>
            <a:cxnLst/>
            <a:rect l="l" t="t" r="r" b="b"/>
            <a:pathLst>
              <a:path w="2230120">
                <a:moveTo>
                  <a:pt x="0" y="0"/>
                </a:moveTo>
                <a:lnTo>
                  <a:pt x="2229726" y="0"/>
                </a:lnTo>
              </a:path>
            </a:pathLst>
          </a:custGeom>
          <a:ln w="4572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59033" y="2245906"/>
            <a:ext cx="2230120" cy="45720"/>
          </a:xfrm>
          <a:custGeom>
            <a:avLst/>
            <a:gdLst/>
            <a:ahLst/>
            <a:cxnLst/>
            <a:rect l="l" t="t" r="r" b="b"/>
            <a:pathLst>
              <a:path w="2230120" h="45719">
                <a:moveTo>
                  <a:pt x="0" y="0"/>
                </a:moveTo>
                <a:lnTo>
                  <a:pt x="2229731" y="0"/>
                </a:lnTo>
                <a:lnTo>
                  <a:pt x="2229731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59033" y="2073046"/>
            <a:ext cx="2230120" cy="46990"/>
          </a:xfrm>
          <a:custGeom>
            <a:avLst/>
            <a:gdLst/>
            <a:ahLst/>
            <a:cxnLst/>
            <a:rect l="l" t="t" r="r" b="b"/>
            <a:pathLst>
              <a:path w="2230120" h="46989">
                <a:moveTo>
                  <a:pt x="0" y="0"/>
                </a:moveTo>
                <a:lnTo>
                  <a:pt x="2229731" y="0"/>
                </a:lnTo>
                <a:lnTo>
                  <a:pt x="2229731" y="46800"/>
                </a:lnTo>
                <a:lnTo>
                  <a:pt x="0" y="46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51732" y="1897405"/>
            <a:ext cx="707390" cy="88265"/>
          </a:xfrm>
          <a:custGeom>
            <a:avLst/>
            <a:gdLst/>
            <a:ahLst/>
            <a:cxnLst/>
            <a:rect l="l" t="t" r="r" b="b"/>
            <a:pathLst>
              <a:path w="707389" h="88264">
                <a:moveTo>
                  <a:pt x="0" y="0"/>
                </a:moveTo>
                <a:lnTo>
                  <a:pt x="707301" y="0"/>
                </a:lnTo>
                <a:lnTo>
                  <a:pt x="707301" y="87706"/>
                </a:lnTo>
                <a:lnTo>
                  <a:pt x="0" y="8770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1732" y="1897405"/>
            <a:ext cx="707390" cy="88265"/>
          </a:xfrm>
          <a:custGeom>
            <a:avLst/>
            <a:gdLst/>
            <a:ahLst/>
            <a:cxnLst/>
            <a:rect l="l" t="t" r="r" b="b"/>
            <a:pathLst>
              <a:path w="707389" h="88264">
                <a:moveTo>
                  <a:pt x="0" y="0"/>
                </a:moveTo>
                <a:lnTo>
                  <a:pt x="707292" y="0"/>
                </a:lnTo>
                <a:lnTo>
                  <a:pt x="707292" y="87704"/>
                </a:lnTo>
                <a:lnTo>
                  <a:pt x="0" y="8770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1732" y="2049805"/>
            <a:ext cx="707390" cy="88265"/>
          </a:xfrm>
          <a:custGeom>
            <a:avLst/>
            <a:gdLst/>
            <a:ahLst/>
            <a:cxnLst/>
            <a:rect l="l" t="t" r="r" b="b"/>
            <a:pathLst>
              <a:path w="707389" h="88264">
                <a:moveTo>
                  <a:pt x="0" y="0"/>
                </a:moveTo>
                <a:lnTo>
                  <a:pt x="707301" y="0"/>
                </a:lnTo>
                <a:lnTo>
                  <a:pt x="707301" y="87706"/>
                </a:lnTo>
                <a:lnTo>
                  <a:pt x="0" y="8770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51732" y="2049805"/>
            <a:ext cx="707390" cy="88265"/>
          </a:xfrm>
          <a:custGeom>
            <a:avLst/>
            <a:gdLst/>
            <a:ahLst/>
            <a:cxnLst/>
            <a:rect l="l" t="t" r="r" b="b"/>
            <a:pathLst>
              <a:path w="707389" h="88264">
                <a:moveTo>
                  <a:pt x="0" y="0"/>
                </a:moveTo>
                <a:lnTo>
                  <a:pt x="707292" y="0"/>
                </a:lnTo>
                <a:lnTo>
                  <a:pt x="707292" y="87704"/>
                </a:lnTo>
                <a:lnTo>
                  <a:pt x="0" y="8770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51732" y="2224913"/>
            <a:ext cx="707390" cy="88265"/>
          </a:xfrm>
          <a:custGeom>
            <a:avLst/>
            <a:gdLst/>
            <a:ahLst/>
            <a:cxnLst/>
            <a:rect l="l" t="t" r="r" b="b"/>
            <a:pathLst>
              <a:path w="707389" h="88264">
                <a:moveTo>
                  <a:pt x="0" y="0"/>
                </a:moveTo>
                <a:lnTo>
                  <a:pt x="707301" y="0"/>
                </a:lnTo>
                <a:lnTo>
                  <a:pt x="707301" y="87706"/>
                </a:lnTo>
                <a:lnTo>
                  <a:pt x="0" y="8770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51732" y="2224913"/>
            <a:ext cx="707390" cy="88265"/>
          </a:xfrm>
          <a:custGeom>
            <a:avLst/>
            <a:gdLst/>
            <a:ahLst/>
            <a:cxnLst/>
            <a:rect l="l" t="t" r="r" b="b"/>
            <a:pathLst>
              <a:path w="707389" h="88264">
                <a:moveTo>
                  <a:pt x="0" y="0"/>
                </a:moveTo>
                <a:lnTo>
                  <a:pt x="707292" y="0"/>
                </a:lnTo>
                <a:lnTo>
                  <a:pt x="707292" y="87704"/>
                </a:lnTo>
                <a:lnTo>
                  <a:pt x="0" y="8770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730472" y="1199388"/>
            <a:ext cx="2857500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10" dirty="0">
                <a:latin typeface="Times New Roman"/>
                <a:cs typeface="Times New Roman"/>
              </a:rPr>
              <a:t>Let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10" dirty="0">
                <a:latin typeface="Times New Roman"/>
                <a:cs typeface="Times New Roman"/>
              </a:rPr>
              <a:t>Pi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45" dirty="0">
                <a:latin typeface="Times New Roman"/>
                <a:cs typeface="Times New Roman"/>
              </a:rPr>
              <a:t>connect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60" dirty="0">
                <a:latin typeface="Times New Roman"/>
                <a:cs typeface="Times New Roman"/>
              </a:rPr>
              <a:t>to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35" dirty="0">
                <a:latin typeface="Times New Roman"/>
                <a:cs typeface="Times New Roman"/>
              </a:rPr>
              <a:t>TTL-to-USB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30" dirty="0">
                <a:latin typeface="Times New Roman"/>
                <a:cs typeface="Times New Roman"/>
              </a:rPr>
              <a:t>cable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55" dirty="0">
                <a:latin typeface="Times New Roman"/>
                <a:cs typeface="Times New Roman"/>
              </a:rPr>
              <a:t>as  </a:t>
            </a:r>
            <a:r>
              <a:rPr sz="1400" spc="15" dirty="0">
                <a:latin typeface="Times New Roman"/>
                <a:cs typeface="Times New Roman"/>
              </a:rPr>
              <a:t>follows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38156" y="2470404"/>
            <a:ext cx="1318895" cy="6597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just">
              <a:lnSpc>
                <a:spcPct val="98600"/>
              </a:lnSpc>
              <a:spcBef>
                <a:spcPts val="120"/>
              </a:spcBef>
            </a:pPr>
            <a:r>
              <a:rPr sz="1400" spc="25" dirty="0">
                <a:latin typeface="Times New Roman"/>
                <a:cs typeface="Times New Roman"/>
              </a:rPr>
              <a:t>Pin6: </a:t>
            </a:r>
            <a:r>
              <a:rPr sz="1400" spc="20" dirty="0">
                <a:latin typeface="Times New Roman"/>
                <a:cs typeface="Times New Roman"/>
              </a:rPr>
              <a:t>black </a:t>
            </a:r>
            <a:r>
              <a:rPr sz="1400" spc="30" dirty="0">
                <a:latin typeface="Times New Roman"/>
                <a:cs typeface="Times New Roman"/>
              </a:rPr>
              <a:t>line  </a:t>
            </a:r>
            <a:r>
              <a:rPr sz="1400" spc="25" dirty="0">
                <a:latin typeface="Times New Roman"/>
                <a:cs typeface="Times New Roman"/>
              </a:rPr>
              <a:t>Pin8: </a:t>
            </a:r>
            <a:r>
              <a:rPr sz="1400" spc="55" dirty="0">
                <a:latin typeface="Times New Roman"/>
                <a:cs typeface="Times New Roman"/>
              </a:rPr>
              <a:t>white </a:t>
            </a:r>
            <a:r>
              <a:rPr sz="1400" spc="30" dirty="0">
                <a:latin typeface="Times New Roman"/>
                <a:cs typeface="Times New Roman"/>
              </a:rPr>
              <a:t>line  </a:t>
            </a:r>
            <a:r>
              <a:rPr sz="1400" spc="35" dirty="0">
                <a:latin typeface="Times New Roman"/>
                <a:cs typeface="Times New Roman"/>
              </a:rPr>
              <a:t>Pin10: </a:t>
            </a:r>
            <a:r>
              <a:rPr sz="1400" spc="60" dirty="0">
                <a:latin typeface="Times New Roman"/>
                <a:cs typeface="Times New Roman"/>
              </a:rPr>
              <a:t>green</a:t>
            </a:r>
            <a:r>
              <a:rPr sz="1400" spc="-180" dirty="0">
                <a:latin typeface="Times New Roman"/>
                <a:cs typeface="Times New Roman"/>
              </a:rPr>
              <a:t> </a:t>
            </a:r>
            <a:r>
              <a:rPr sz="1400" spc="30" dirty="0">
                <a:latin typeface="Times New Roman"/>
                <a:cs typeface="Times New Roman"/>
              </a:rPr>
              <a:t>line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85387" y="3194011"/>
            <a:ext cx="3170936" cy="1796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4828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Enable</a:t>
            </a:r>
            <a:r>
              <a:rPr spc="-215" dirty="0"/>
              <a:t> </a:t>
            </a:r>
            <a:r>
              <a:rPr spc="114" dirty="0"/>
              <a:t>UART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21</a:t>
            </a:fld>
            <a:endParaRPr spc="20" dirty="0"/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4146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Step</a:t>
            </a:r>
            <a:r>
              <a:rPr sz="1100" spc="-1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8015" y="1162812"/>
            <a:ext cx="5576570" cy="2864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45" dirty="0">
                <a:latin typeface="Times New Roman"/>
                <a:cs typeface="Times New Roman"/>
              </a:rPr>
              <a:t>Download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PL2303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drive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and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install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it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45" dirty="0">
                <a:latin typeface="Times New Roman"/>
                <a:cs typeface="Times New Roman"/>
              </a:rPr>
              <a:t>Windows:</a:t>
            </a:r>
            <a:endParaRPr sz="2000">
              <a:latin typeface="Times New Roman"/>
              <a:cs typeface="Times New Roman"/>
            </a:endParaRPr>
          </a:p>
          <a:p>
            <a:pPr marL="728980" marR="41910" lvl="1" indent="-342900">
              <a:lnSpc>
                <a:spcPts val="2090"/>
              </a:lnSpc>
              <a:spcBef>
                <a:spcPts val="229"/>
              </a:spcBef>
              <a:buClr>
                <a:srgbClr val="000000"/>
              </a:buClr>
              <a:buFont typeface="Arial"/>
              <a:buChar char="•"/>
              <a:tabLst>
                <a:tab pos="728345" algn="l"/>
                <a:tab pos="728980" algn="l"/>
              </a:tabLst>
            </a:pPr>
            <a:r>
              <a:rPr sz="1800" u="sng" spc="6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http://www.prolific.com.tw/US/ShowProduct.as </a:t>
            </a:r>
            <a:r>
              <a:rPr sz="1800" u="sng" spc="6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20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</a:rPr>
              <a:t>px?p_id=225&amp;pcid=41</a:t>
            </a:r>
            <a:endParaRPr sz="1800">
              <a:latin typeface="Times New Roman"/>
              <a:cs typeface="Times New Roman"/>
            </a:endParaRPr>
          </a:p>
          <a:p>
            <a:pPr marL="728980" marR="5080" lvl="1" indent="-342900">
              <a:lnSpc>
                <a:spcPct val="99400"/>
              </a:lnSpc>
              <a:buFont typeface="Arial"/>
              <a:buChar char="•"/>
              <a:tabLst>
                <a:tab pos="728345" algn="l"/>
                <a:tab pos="728980" algn="l"/>
              </a:tabLst>
            </a:pPr>
            <a:r>
              <a:rPr sz="1800" spc="-40" dirty="0">
                <a:latin typeface="Times New Roman"/>
                <a:cs typeface="Times New Roman"/>
              </a:rPr>
              <a:t>If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your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20" dirty="0">
                <a:latin typeface="Times New Roman"/>
                <a:cs typeface="Times New Roman"/>
              </a:rPr>
              <a:t>OS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is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45" dirty="0">
                <a:latin typeface="Times New Roman"/>
                <a:cs typeface="Times New Roman"/>
              </a:rPr>
              <a:t>Windows10,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50" dirty="0">
                <a:latin typeface="Times New Roman"/>
                <a:cs typeface="Times New Roman"/>
              </a:rPr>
              <a:t>you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50" dirty="0">
                <a:latin typeface="Times New Roman"/>
                <a:cs typeface="Times New Roman"/>
              </a:rPr>
              <a:t>can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80" dirty="0">
                <a:latin typeface="Times New Roman"/>
                <a:cs typeface="Times New Roman"/>
              </a:rPr>
              <a:t>forward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80" dirty="0">
                <a:latin typeface="Times New Roman"/>
                <a:cs typeface="Times New Roman"/>
              </a:rPr>
              <a:t>to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60" dirty="0">
                <a:latin typeface="Times New Roman"/>
                <a:cs typeface="Times New Roman"/>
              </a:rPr>
              <a:t>next  </a:t>
            </a:r>
            <a:r>
              <a:rPr sz="1800" spc="90" dirty="0">
                <a:latin typeface="Times New Roman"/>
                <a:cs typeface="Times New Roman"/>
              </a:rPr>
              <a:t>step </a:t>
            </a:r>
            <a:r>
              <a:rPr sz="1800" spc="80" dirty="0">
                <a:latin typeface="Times New Roman"/>
                <a:cs typeface="Times New Roman"/>
              </a:rPr>
              <a:t>to </a:t>
            </a:r>
            <a:r>
              <a:rPr sz="1800" spc="30" dirty="0">
                <a:latin typeface="Times New Roman"/>
                <a:cs typeface="Times New Roman"/>
              </a:rPr>
              <a:t>check </a:t>
            </a:r>
            <a:r>
              <a:rPr sz="1800" spc="90" dirty="0">
                <a:latin typeface="Times New Roman"/>
                <a:cs typeface="Times New Roman"/>
              </a:rPr>
              <a:t>that </a:t>
            </a:r>
            <a:r>
              <a:rPr sz="1800" spc="95" dirty="0">
                <a:latin typeface="Times New Roman"/>
                <a:cs typeface="Times New Roman"/>
              </a:rPr>
              <a:t>whether </a:t>
            </a:r>
            <a:r>
              <a:rPr sz="1800" spc="70" dirty="0">
                <a:latin typeface="Times New Roman"/>
                <a:cs typeface="Times New Roman"/>
              </a:rPr>
              <a:t>your </a:t>
            </a:r>
            <a:r>
              <a:rPr sz="1800" spc="80" dirty="0">
                <a:latin typeface="Times New Roman"/>
                <a:cs typeface="Times New Roman"/>
              </a:rPr>
              <a:t>computer </a:t>
            </a:r>
            <a:r>
              <a:rPr sz="1800" spc="40" dirty="0">
                <a:latin typeface="Times New Roman"/>
                <a:cs typeface="Times New Roman"/>
              </a:rPr>
              <a:t>could  </a:t>
            </a:r>
            <a:r>
              <a:rPr sz="1800" spc="35" dirty="0">
                <a:latin typeface="Times New Roman"/>
                <a:cs typeface="Times New Roman"/>
              </a:rPr>
              <a:t>find </a:t>
            </a:r>
            <a:r>
              <a:rPr sz="1800" spc="-150" dirty="0">
                <a:latin typeface="Times New Roman"/>
                <a:cs typeface="Times New Roman"/>
              </a:rPr>
              <a:t>COM </a:t>
            </a:r>
            <a:r>
              <a:rPr sz="1800" spc="100" dirty="0">
                <a:latin typeface="Times New Roman"/>
                <a:cs typeface="Times New Roman"/>
              </a:rPr>
              <a:t>port </a:t>
            </a:r>
            <a:r>
              <a:rPr sz="1800" spc="95" dirty="0">
                <a:latin typeface="Times New Roman"/>
                <a:cs typeface="Times New Roman"/>
              </a:rPr>
              <a:t>or</a:t>
            </a:r>
            <a:r>
              <a:rPr sz="1800" spc="-190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not.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ts val="234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30" dirty="0">
                <a:latin typeface="Times New Roman"/>
                <a:cs typeface="Times New Roman"/>
              </a:rPr>
              <a:t>Mac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05" dirty="0">
                <a:latin typeface="Times New Roman"/>
                <a:cs typeface="Times New Roman"/>
              </a:rPr>
              <a:t>OS:</a:t>
            </a:r>
            <a:endParaRPr sz="2000">
              <a:latin typeface="Times New Roman"/>
              <a:cs typeface="Times New Roman"/>
            </a:endParaRPr>
          </a:p>
          <a:p>
            <a:pPr marL="728980" marR="41910" lvl="1" indent="-342900">
              <a:lnSpc>
                <a:spcPts val="2090"/>
              </a:lnSpc>
              <a:spcBef>
                <a:spcPts val="234"/>
              </a:spcBef>
              <a:buClr>
                <a:srgbClr val="000000"/>
              </a:buClr>
              <a:buFont typeface="Arial"/>
              <a:buChar char="•"/>
              <a:tabLst>
                <a:tab pos="728345" algn="l"/>
                <a:tab pos="728980" algn="l"/>
              </a:tabLst>
            </a:pPr>
            <a:r>
              <a:rPr sz="1800" u="sng" spc="6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http://www.prolific.com.tw/US/ShowProduct.as </a:t>
            </a:r>
            <a:r>
              <a:rPr sz="1800" u="sng" spc="6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20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</a:rPr>
              <a:t>px?p_id=229&amp;pcid=41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4828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Enable</a:t>
            </a:r>
            <a:r>
              <a:rPr spc="-215" dirty="0"/>
              <a:t> </a:t>
            </a:r>
            <a:r>
              <a:rPr spc="114" dirty="0"/>
              <a:t>UART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22</a:t>
            </a:fld>
            <a:endParaRPr spc="20" dirty="0"/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4146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Step</a:t>
            </a:r>
            <a:r>
              <a:rPr sz="1100" spc="-1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3025" indent="-34290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spc="-60" dirty="0"/>
              <a:t>As</a:t>
            </a:r>
            <a:r>
              <a:rPr spc="-65" dirty="0"/>
              <a:t> </a:t>
            </a:r>
            <a:r>
              <a:rPr spc="50" dirty="0"/>
              <a:t>PL2303</a:t>
            </a:r>
            <a:r>
              <a:rPr spc="-60" dirty="0"/>
              <a:t> </a:t>
            </a:r>
            <a:r>
              <a:rPr spc="70" dirty="0"/>
              <a:t>drive</a:t>
            </a:r>
            <a:r>
              <a:rPr spc="-65" dirty="0"/>
              <a:t> </a:t>
            </a:r>
            <a:r>
              <a:rPr spc="35" dirty="0"/>
              <a:t>is</a:t>
            </a:r>
            <a:r>
              <a:rPr spc="-60" dirty="0"/>
              <a:t> </a:t>
            </a:r>
            <a:r>
              <a:rPr spc="40" dirty="0"/>
              <a:t>installed,</a:t>
            </a:r>
            <a:r>
              <a:rPr spc="-70" dirty="0"/>
              <a:t> </a:t>
            </a:r>
            <a:r>
              <a:rPr spc="95" dirty="0"/>
              <a:t>we</a:t>
            </a:r>
            <a:r>
              <a:rPr spc="-65" dirty="0"/>
              <a:t> </a:t>
            </a:r>
            <a:r>
              <a:rPr spc="70" dirty="0"/>
              <a:t>should</a:t>
            </a:r>
            <a:r>
              <a:rPr spc="-60" dirty="0"/>
              <a:t> </a:t>
            </a:r>
            <a:r>
              <a:rPr spc="120" dirty="0"/>
              <a:t>turn</a:t>
            </a:r>
            <a:r>
              <a:rPr spc="-70" dirty="0"/>
              <a:t> </a:t>
            </a:r>
            <a:r>
              <a:rPr spc="85" dirty="0"/>
              <a:t>on  </a:t>
            </a:r>
            <a:r>
              <a:rPr spc="75" dirty="0"/>
              <a:t>Raspberry</a:t>
            </a:r>
            <a:r>
              <a:rPr spc="-65" dirty="0"/>
              <a:t> </a:t>
            </a:r>
            <a:r>
              <a:rPr spc="10" dirty="0"/>
              <a:t>Pi</a:t>
            </a:r>
            <a:r>
              <a:rPr spc="-75" dirty="0"/>
              <a:t> </a:t>
            </a:r>
            <a:r>
              <a:rPr spc="100" dirty="0"/>
              <a:t>and</a:t>
            </a:r>
            <a:r>
              <a:rPr spc="-65" dirty="0"/>
              <a:t> </a:t>
            </a:r>
            <a:r>
              <a:rPr spc="65" dirty="0"/>
              <a:t>connect</a:t>
            </a:r>
            <a:r>
              <a:rPr spc="-70" dirty="0"/>
              <a:t> </a:t>
            </a:r>
            <a:r>
              <a:rPr spc="55" dirty="0"/>
              <a:t>it</a:t>
            </a:r>
            <a:r>
              <a:rPr spc="-70" dirty="0"/>
              <a:t> </a:t>
            </a:r>
            <a:r>
              <a:rPr spc="85" dirty="0"/>
              <a:t>to</a:t>
            </a:r>
            <a:r>
              <a:rPr spc="-65" dirty="0"/>
              <a:t> </a:t>
            </a:r>
            <a:r>
              <a:rPr spc="105" dirty="0"/>
              <a:t>our</a:t>
            </a:r>
            <a:r>
              <a:rPr spc="-75" dirty="0"/>
              <a:t> </a:t>
            </a:r>
            <a:r>
              <a:rPr spc="90" dirty="0"/>
              <a:t>computer</a:t>
            </a:r>
            <a:r>
              <a:rPr spc="-70" dirty="0"/>
              <a:t> </a:t>
            </a:r>
            <a:r>
              <a:rPr spc="50" dirty="0"/>
              <a:t>by  </a:t>
            </a:r>
            <a:r>
              <a:rPr spc="-130" dirty="0"/>
              <a:t>USB </a:t>
            </a:r>
            <a:r>
              <a:rPr spc="85" dirty="0"/>
              <a:t>to </a:t>
            </a:r>
            <a:r>
              <a:rPr spc="-75" dirty="0"/>
              <a:t>TTL</a:t>
            </a:r>
            <a:r>
              <a:rPr spc="-155" dirty="0"/>
              <a:t> </a:t>
            </a:r>
            <a:r>
              <a:rPr spc="25" dirty="0"/>
              <a:t>cable.</a:t>
            </a: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30" dirty="0"/>
              <a:t>Then,</a:t>
            </a:r>
            <a:r>
              <a:rPr spc="-65" dirty="0"/>
              <a:t> </a:t>
            </a:r>
            <a:r>
              <a:rPr spc="40" dirty="0"/>
              <a:t>checking</a:t>
            </a:r>
            <a:r>
              <a:rPr spc="-65" dirty="0"/>
              <a:t> </a:t>
            </a:r>
            <a:r>
              <a:rPr spc="100" dirty="0"/>
              <a:t>that</a:t>
            </a:r>
            <a:r>
              <a:rPr spc="-65" dirty="0"/>
              <a:t> </a:t>
            </a:r>
            <a:r>
              <a:rPr spc="105" dirty="0"/>
              <a:t>our</a:t>
            </a:r>
            <a:r>
              <a:rPr spc="-65" dirty="0"/>
              <a:t> </a:t>
            </a:r>
            <a:r>
              <a:rPr spc="90" dirty="0"/>
              <a:t>computer</a:t>
            </a:r>
            <a:r>
              <a:rPr spc="-70" dirty="0"/>
              <a:t> </a:t>
            </a:r>
            <a:r>
              <a:rPr spc="45" dirty="0"/>
              <a:t>could</a:t>
            </a:r>
            <a:r>
              <a:rPr spc="-60" dirty="0"/>
              <a:t> </a:t>
            </a:r>
            <a:r>
              <a:rPr spc="35" dirty="0"/>
              <a:t>find</a:t>
            </a:r>
            <a:r>
              <a:rPr spc="-60" dirty="0"/>
              <a:t> </a:t>
            </a:r>
            <a:r>
              <a:rPr spc="100" dirty="0"/>
              <a:t>the  </a:t>
            </a:r>
            <a:r>
              <a:rPr spc="-130" dirty="0"/>
              <a:t>USB </a:t>
            </a:r>
            <a:r>
              <a:rPr spc="85" dirty="0"/>
              <a:t>to </a:t>
            </a:r>
            <a:r>
              <a:rPr spc="-75" dirty="0"/>
              <a:t>TTL</a:t>
            </a:r>
            <a:r>
              <a:rPr spc="-155" dirty="0"/>
              <a:t> </a:t>
            </a:r>
            <a:r>
              <a:rPr spc="25" dirty="0"/>
              <a:t>cable.</a:t>
            </a:r>
          </a:p>
          <a:p>
            <a:pPr marL="355600" marR="32448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50" dirty="0"/>
              <a:t>The</a:t>
            </a:r>
            <a:r>
              <a:rPr spc="-60" dirty="0"/>
              <a:t> </a:t>
            </a:r>
            <a:r>
              <a:rPr spc="55" dirty="0"/>
              <a:t>different</a:t>
            </a:r>
            <a:r>
              <a:rPr spc="-60" dirty="0"/>
              <a:t> </a:t>
            </a:r>
            <a:r>
              <a:rPr spc="-130" dirty="0"/>
              <a:t>OS</a:t>
            </a:r>
            <a:r>
              <a:rPr spc="-70" dirty="0"/>
              <a:t> </a:t>
            </a:r>
            <a:r>
              <a:rPr spc="75" dirty="0"/>
              <a:t>systems</a:t>
            </a:r>
            <a:r>
              <a:rPr spc="-55" dirty="0"/>
              <a:t> </a:t>
            </a:r>
            <a:r>
              <a:rPr spc="65" dirty="0"/>
              <a:t>have</a:t>
            </a:r>
            <a:r>
              <a:rPr spc="-60" dirty="0"/>
              <a:t> </a:t>
            </a:r>
            <a:r>
              <a:rPr spc="55" dirty="0"/>
              <a:t>different</a:t>
            </a:r>
            <a:r>
              <a:rPr spc="-60" dirty="0"/>
              <a:t> </a:t>
            </a:r>
            <a:r>
              <a:rPr spc="65" dirty="0"/>
              <a:t>ways  </a:t>
            </a:r>
            <a:r>
              <a:rPr spc="50" dirty="0"/>
              <a:t>for</a:t>
            </a:r>
            <a:r>
              <a:rPr spc="-70" dirty="0"/>
              <a:t> </a:t>
            </a:r>
            <a:r>
              <a:rPr spc="25" dirty="0"/>
              <a:t>checking,</a:t>
            </a:r>
            <a:r>
              <a:rPr spc="-65" dirty="0"/>
              <a:t> </a:t>
            </a:r>
            <a:r>
              <a:rPr spc="95" dirty="0"/>
              <a:t>thus</a:t>
            </a:r>
            <a:r>
              <a:rPr spc="-60" dirty="0"/>
              <a:t> </a:t>
            </a:r>
            <a:r>
              <a:rPr spc="100" dirty="0"/>
              <a:t>the</a:t>
            </a:r>
            <a:r>
              <a:rPr spc="-70" dirty="0"/>
              <a:t> </a:t>
            </a:r>
            <a:r>
              <a:rPr spc="20" dirty="0"/>
              <a:t>following</a:t>
            </a:r>
            <a:r>
              <a:rPr spc="-65" dirty="0"/>
              <a:t> </a:t>
            </a:r>
            <a:r>
              <a:rPr spc="105" dirty="0"/>
              <a:t>are</a:t>
            </a:r>
            <a:r>
              <a:rPr spc="-65" dirty="0"/>
              <a:t> </a:t>
            </a:r>
            <a:r>
              <a:rPr spc="50" dirty="0"/>
              <a:t>for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0914" y="3296411"/>
            <a:ext cx="24688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5" dirty="0">
                <a:latin typeface="Times New Roman"/>
                <a:cs typeface="Times New Roman"/>
              </a:rPr>
              <a:t>Windows </a:t>
            </a:r>
            <a:r>
              <a:rPr sz="2000" spc="100" dirty="0">
                <a:latin typeface="Times New Roman"/>
                <a:cs typeface="Times New Roman"/>
              </a:rPr>
              <a:t>and </a:t>
            </a:r>
            <a:r>
              <a:rPr sz="2000" spc="-30" dirty="0">
                <a:latin typeface="Times New Roman"/>
                <a:cs typeface="Times New Roman"/>
              </a:rPr>
              <a:t>Mac</a:t>
            </a:r>
            <a:r>
              <a:rPr sz="2000" spc="-340" dirty="0">
                <a:latin typeface="Times New Roman"/>
                <a:cs typeface="Times New Roman"/>
              </a:rPr>
              <a:t> </a:t>
            </a:r>
            <a:r>
              <a:rPr sz="2000" spc="-130" dirty="0">
                <a:latin typeface="Times New Roman"/>
                <a:cs typeface="Times New Roman"/>
              </a:rPr>
              <a:t>OS </a:t>
            </a:r>
            <a:r>
              <a:rPr sz="2000" spc="-9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24732" y="3352800"/>
            <a:ext cx="1852295" cy="328295"/>
          </a:xfrm>
          <a:prstGeom prst="rect">
            <a:avLst/>
          </a:prstGeom>
          <a:solidFill>
            <a:srgbClr val="F68C77"/>
          </a:solidFill>
          <a:ln w="25400">
            <a:solidFill>
              <a:srgbClr val="B56556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445"/>
              </a:spcBef>
            </a:pPr>
            <a:r>
              <a:rPr sz="1400" spc="-30" dirty="0">
                <a:solidFill>
                  <a:srgbClr val="FFFFFF"/>
                </a:solidFill>
                <a:latin typeface="Times New Roman"/>
                <a:cs typeface="Times New Roman"/>
              </a:rPr>
              <a:t>Click </a:t>
            </a:r>
            <a:r>
              <a:rPr sz="1400" spc="75" dirty="0">
                <a:solidFill>
                  <a:srgbClr val="FFFFFF"/>
                </a:solidFill>
                <a:latin typeface="Times New Roman"/>
                <a:cs typeface="Times New Roman"/>
              </a:rPr>
              <a:t>here </a:t>
            </a:r>
            <a:r>
              <a:rPr sz="1400" spc="3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1400" spc="-2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Mac </a:t>
            </a:r>
            <a:r>
              <a:rPr sz="1400" spc="-95" dirty="0">
                <a:solidFill>
                  <a:srgbClr val="FFFFFF"/>
                </a:solidFill>
                <a:latin typeface="Times New Roman"/>
                <a:cs typeface="Times New Roman"/>
              </a:rPr>
              <a:t>OS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4828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Enable</a:t>
            </a:r>
            <a:r>
              <a:rPr spc="-215" dirty="0"/>
              <a:t> </a:t>
            </a:r>
            <a:r>
              <a:rPr spc="114" dirty="0"/>
              <a:t>UART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5215890" cy="1337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Step </a:t>
            </a:r>
            <a:r>
              <a:rPr sz="1100" dirty="0">
                <a:latin typeface="Arial"/>
                <a:cs typeface="Arial"/>
              </a:rPr>
              <a:t>6 </a:t>
            </a:r>
            <a:r>
              <a:rPr sz="1100" spc="-20" dirty="0">
                <a:latin typeface="Arial"/>
                <a:cs typeface="Arial"/>
              </a:rPr>
              <a:t>(for</a:t>
            </a:r>
            <a:r>
              <a:rPr sz="1100" spc="-11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Windows)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56235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40" dirty="0">
                <a:latin typeface="Times New Roman"/>
                <a:cs typeface="Times New Roman"/>
              </a:rPr>
              <a:t>Open </a:t>
            </a:r>
            <a:r>
              <a:rPr sz="2000" spc="5" dirty="0">
                <a:latin typeface="Times New Roman"/>
                <a:cs typeface="Times New Roman"/>
              </a:rPr>
              <a:t>Device </a:t>
            </a:r>
            <a:r>
              <a:rPr sz="2000" spc="45" dirty="0">
                <a:latin typeface="Times New Roman"/>
                <a:cs typeface="Times New Roman"/>
              </a:rPr>
              <a:t>Manager </a:t>
            </a:r>
            <a:r>
              <a:rPr sz="2000" spc="100" dirty="0">
                <a:latin typeface="Times New Roman"/>
                <a:cs typeface="Times New Roman"/>
              </a:rPr>
              <a:t>and </a:t>
            </a:r>
            <a:r>
              <a:rPr sz="2000" spc="80" dirty="0">
                <a:latin typeface="Times New Roman"/>
                <a:cs typeface="Times New Roman"/>
              </a:rPr>
              <a:t>make </a:t>
            </a:r>
            <a:r>
              <a:rPr sz="2000" spc="105" dirty="0">
                <a:latin typeface="Times New Roman"/>
                <a:cs typeface="Times New Roman"/>
              </a:rPr>
              <a:t>sure </a:t>
            </a:r>
            <a:r>
              <a:rPr sz="2000" spc="100" dirty="0">
                <a:latin typeface="Times New Roman"/>
                <a:cs typeface="Times New Roman"/>
              </a:rPr>
              <a:t>that  </a:t>
            </a:r>
            <a:r>
              <a:rPr sz="2000" spc="-65" dirty="0">
                <a:latin typeface="Times New Roman"/>
                <a:cs typeface="Times New Roman"/>
              </a:rPr>
              <a:t>PORTs(COM </a:t>
            </a:r>
            <a:r>
              <a:rPr sz="2000" spc="-185" dirty="0">
                <a:latin typeface="Times New Roman"/>
                <a:cs typeface="Times New Roman"/>
              </a:rPr>
              <a:t>&amp; </a:t>
            </a:r>
            <a:r>
              <a:rPr sz="2000" spc="-20" dirty="0">
                <a:latin typeface="Times New Roman"/>
                <a:cs typeface="Times New Roman"/>
              </a:rPr>
              <a:t>LPT) </a:t>
            </a:r>
            <a:r>
              <a:rPr sz="2000" spc="85" dirty="0">
                <a:latin typeface="Times New Roman"/>
                <a:cs typeface="Times New Roman"/>
              </a:rPr>
              <a:t>has </a:t>
            </a:r>
            <a:r>
              <a:rPr sz="2000" spc="-5" dirty="0">
                <a:latin typeface="Times New Roman"/>
                <a:cs typeface="Times New Roman"/>
              </a:rPr>
              <a:t>USB-to-Serial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Comm  </a:t>
            </a:r>
            <a:r>
              <a:rPr sz="2000" spc="85" dirty="0">
                <a:latin typeface="Times New Roman"/>
                <a:cs typeface="Times New Roman"/>
              </a:rPr>
              <a:t>Port </a:t>
            </a:r>
            <a:r>
              <a:rPr sz="2000" spc="-100" dirty="0">
                <a:latin typeface="Times New Roman"/>
                <a:cs typeface="Times New Roman"/>
              </a:rPr>
              <a:t>(COM</a:t>
            </a:r>
            <a:r>
              <a:rPr sz="2000" spc="-225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x)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1016" y="2093976"/>
            <a:ext cx="4090416" cy="2996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0210" y="3884245"/>
            <a:ext cx="1570990" cy="445770"/>
          </a:xfrm>
          <a:custGeom>
            <a:avLst/>
            <a:gdLst/>
            <a:ahLst/>
            <a:cxnLst/>
            <a:rect l="l" t="t" r="r" b="b"/>
            <a:pathLst>
              <a:path w="1570989" h="445770">
                <a:moveTo>
                  <a:pt x="0" y="74248"/>
                </a:moveTo>
                <a:lnTo>
                  <a:pt x="5834" y="45347"/>
                </a:lnTo>
                <a:lnTo>
                  <a:pt x="21746" y="21746"/>
                </a:lnTo>
                <a:lnTo>
                  <a:pt x="45347" y="5834"/>
                </a:lnTo>
                <a:lnTo>
                  <a:pt x="74248" y="0"/>
                </a:lnTo>
                <a:lnTo>
                  <a:pt x="1496650" y="0"/>
                </a:lnTo>
                <a:lnTo>
                  <a:pt x="1525547" y="5834"/>
                </a:lnTo>
                <a:lnTo>
                  <a:pt x="1549145" y="21746"/>
                </a:lnTo>
                <a:lnTo>
                  <a:pt x="1565056" y="45347"/>
                </a:lnTo>
                <a:lnTo>
                  <a:pt x="1570890" y="74248"/>
                </a:lnTo>
                <a:lnTo>
                  <a:pt x="1570890" y="371229"/>
                </a:lnTo>
                <a:lnTo>
                  <a:pt x="1565056" y="400129"/>
                </a:lnTo>
                <a:lnTo>
                  <a:pt x="1549145" y="423730"/>
                </a:lnTo>
                <a:lnTo>
                  <a:pt x="1525547" y="439642"/>
                </a:lnTo>
                <a:lnTo>
                  <a:pt x="1496650" y="445477"/>
                </a:lnTo>
                <a:lnTo>
                  <a:pt x="74248" y="445477"/>
                </a:lnTo>
                <a:lnTo>
                  <a:pt x="45347" y="439642"/>
                </a:lnTo>
                <a:lnTo>
                  <a:pt x="21746" y="423730"/>
                </a:lnTo>
                <a:lnTo>
                  <a:pt x="5834" y="400129"/>
                </a:lnTo>
                <a:lnTo>
                  <a:pt x="0" y="371229"/>
                </a:lnTo>
                <a:lnTo>
                  <a:pt x="0" y="74248"/>
                </a:lnTo>
                <a:close/>
              </a:path>
            </a:pathLst>
          </a:custGeom>
          <a:ln w="25400">
            <a:solidFill>
              <a:srgbClr val="F04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06458" y="3878580"/>
            <a:ext cx="180657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10" dirty="0">
                <a:solidFill>
                  <a:srgbClr val="F04421"/>
                </a:solidFill>
                <a:latin typeface="Times New Roman"/>
                <a:cs typeface="Times New Roman"/>
              </a:rPr>
              <a:t>We</a:t>
            </a:r>
            <a:r>
              <a:rPr sz="1400" spc="-5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F04421"/>
                </a:solidFill>
                <a:latin typeface="Times New Roman"/>
                <a:cs typeface="Times New Roman"/>
              </a:rPr>
              <a:t>will</a:t>
            </a:r>
            <a:r>
              <a:rPr sz="1400" spc="-5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60" dirty="0">
                <a:solidFill>
                  <a:srgbClr val="F04421"/>
                </a:solidFill>
                <a:latin typeface="Times New Roman"/>
                <a:cs typeface="Times New Roman"/>
              </a:rPr>
              <a:t>use</a:t>
            </a:r>
            <a:r>
              <a:rPr sz="1400" spc="-4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75" dirty="0">
                <a:solidFill>
                  <a:srgbClr val="F04421"/>
                </a:solidFill>
                <a:latin typeface="Times New Roman"/>
                <a:cs typeface="Times New Roman"/>
              </a:rPr>
              <a:t>that</a:t>
            </a:r>
            <a:r>
              <a:rPr sz="1400" spc="-5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70" dirty="0">
                <a:solidFill>
                  <a:srgbClr val="F04421"/>
                </a:solidFill>
                <a:latin typeface="Times New Roman"/>
                <a:cs typeface="Times New Roman"/>
              </a:rPr>
              <a:t>port</a:t>
            </a:r>
            <a:r>
              <a:rPr sz="1400" spc="-5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60" dirty="0">
                <a:solidFill>
                  <a:srgbClr val="F04421"/>
                </a:solidFill>
                <a:latin typeface="Times New Roman"/>
                <a:cs typeface="Times New Roman"/>
              </a:rPr>
              <a:t>to  </a:t>
            </a:r>
            <a:r>
              <a:rPr sz="1400" spc="45" dirty="0">
                <a:solidFill>
                  <a:srgbClr val="F04421"/>
                </a:solidFill>
                <a:latin typeface="Times New Roman"/>
                <a:cs typeface="Times New Roman"/>
              </a:rPr>
              <a:t>connect </a:t>
            </a:r>
            <a:r>
              <a:rPr sz="1400" spc="60" dirty="0">
                <a:solidFill>
                  <a:srgbClr val="F04421"/>
                </a:solidFill>
                <a:latin typeface="Times New Roman"/>
                <a:cs typeface="Times New Roman"/>
              </a:rPr>
              <a:t>to</a:t>
            </a:r>
            <a:r>
              <a:rPr sz="1400" spc="-13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F04421"/>
                </a:solidFill>
                <a:latin typeface="Times New Roman"/>
                <a:cs typeface="Times New Roman"/>
              </a:rPr>
              <a:t>Pi.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23</a:t>
            </a:fld>
            <a:endParaRPr spc="2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4828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Enable</a:t>
            </a:r>
            <a:r>
              <a:rPr spc="-215" dirty="0"/>
              <a:t> </a:t>
            </a:r>
            <a:r>
              <a:rPr spc="114" dirty="0"/>
              <a:t>UART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2213610" cy="728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Step </a:t>
            </a:r>
            <a:r>
              <a:rPr sz="1100" dirty="0">
                <a:latin typeface="Arial"/>
                <a:cs typeface="Arial"/>
              </a:rPr>
              <a:t>7 </a:t>
            </a:r>
            <a:r>
              <a:rPr sz="1100" spc="-20" dirty="0">
                <a:latin typeface="Arial"/>
                <a:cs typeface="Arial"/>
              </a:rPr>
              <a:t>(for</a:t>
            </a:r>
            <a:r>
              <a:rPr sz="1100" spc="-114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Windows)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5623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30" dirty="0">
                <a:latin typeface="Times New Roman"/>
                <a:cs typeface="Times New Roman"/>
              </a:rPr>
              <a:t>Then, </a:t>
            </a:r>
            <a:r>
              <a:rPr sz="2000" spc="90" dirty="0">
                <a:latin typeface="Times New Roman"/>
                <a:cs typeface="Times New Roman"/>
              </a:rPr>
              <a:t>open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Putty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898989"/>
                </a:solidFill>
                <a:latin typeface="Trebuchet MS"/>
                <a:cs typeface="Trebuchet MS"/>
              </a:rPr>
              <a:t>24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99616" y="1508760"/>
            <a:ext cx="4044696" cy="3633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1526" y="2035619"/>
            <a:ext cx="346710" cy="346710"/>
          </a:xfrm>
          <a:custGeom>
            <a:avLst/>
            <a:gdLst/>
            <a:ahLst/>
            <a:cxnLst/>
            <a:rect l="l" t="t" r="r" b="b"/>
            <a:pathLst>
              <a:path w="346709" h="346710">
                <a:moveTo>
                  <a:pt x="173294" y="0"/>
                </a:moveTo>
                <a:lnTo>
                  <a:pt x="127225" y="6190"/>
                </a:lnTo>
                <a:lnTo>
                  <a:pt x="85829" y="23659"/>
                </a:lnTo>
                <a:lnTo>
                  <a:pt x="50756" y="50755"/>
                </a:lnTo>
                <a:lnTo>
                  <a:pt x="23659" y="85827"/>
                </a:lnTo>
                <a:lnTo>
                  <a:pt x="6190" y="127223"/>
                </a:lnTo>
                <a:lnTo>
                  <a:pt x="0" y="173291"/>
                </a:lnTo>
                <a:lnTo>
                  <a:pt x="6190" y="219360"/>
                </a:lnTo>
                <a:lnTo>
                  <a:pt x="23659" y="260758"/>
                </a:lnTo>
                <a:lnTo>
                  <a:pt x="50756" y="295833"/>
                </a:lnTo>
                <a:lnTo>
                  <a:pt x="85829" y="322933"/>
                </a:lnTo>
                <a:lnTo>
                  <a:pt x="127225" y="340404"/>
                </a:lnTo>
                <a:lnTo>
                  <a:pt x="173294" y="346595"/>
                </a:lnTo>
                <a:lnTo>
                  <a:pt x="219362" y="340404"/>
                </a:lnTo>
                <a:lnTo>
                  <a:pt x="260759" y="322933"/>
                </a:lnTo>
                <a:lnTo>
                  <a:pt x="295832" y="295833"/>
                </a:lnTo>
                <a:lnTo>
                  <a:pt x="322929" y="260758"/>
                </a:lnTo>
                <a:lnTo>
                  <a:pt x="340399" y="219360"/>
                </a:lnTo>
                <a:lnTo>
                  <a:pt x="346589" y="173291"/>
                </a:lnTo>
                <a:lnTo>
                  <a:pt x="340399" y="127223"/>
                </a:lnTo>
                <a:lnTo>
                  <a:pt x="322929" y="85827"/>
                </a:lnTo>
                <a:lnTo>
                  <a:pt x="295832" y="50755"/>
                </a:lnTo>
                <a:lnTo>
                  <a:pt x="260759" y="23659"/>
                </a:lnTo>
                <a:lnTo>
                  <a:pt x="219362" y="6190"/>
                </a:lnTo>
                <a:lnTo>
                  <a:pt x="173294" y="0"/>
                </a:lnTo>
                <a:close/>
              </a:path>
            </a:pathLst>
          </a:custGeom>
          <a:solidFill>
            <a:srgbClr val="F044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92909" y="208940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E8E9E8"/>
                </a:solidFill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01426" y="3234232"/>
            <a:ext cx="346710" cy="346710"/>
          </a:xfrm>
          <a:custGeom>
            <a:avLst/>
            <a:gdLst/>
            <a:ahLst/>
            <a:cxnLst/>
            <a:rect l="l" t="t" r="r" b="b"/>
            <a:pathLst>
              <a:path w="346710" h="346710">
                <a:moveTo>
                  <a:pt x="173291" y="0"/>
                </a:moveTo>
                <a:lnTo>
                  <a:pt x="127223" y="6191"/>
                </a:lnTo>
                <a:lnTo>
                  <a:pt x="85827" y="23662"/>
                </a:lnTo>
                <a:lnTo>
                  <a:pt x="50755" y="50761"/>
                </a:lnTo>
                <a:lnTo>
                  <a:pt x="23659" y="85836"/>
                </a:lnTo>
                <a:lnTo>
                  <a:pt x="6190" y="127235"/>
                </a:lnTo>
                <a:lnTo>
                  <a:pt x="0" y="173304"/>
                </a:lnTo>
                <a:lnTo>
                  <a:pt x="6190" y="219372"/>
                </a:lnTo>
                <a:lnTo>
                  <a:pt x="23659" y="260768"/>
                </a:lnTo>
                <a:lnTo>
                  <a:pt x="50755" y="295840"/>
                </a:lnTo>
                <a:lnTo>
                  <a:pt x="85827" y="322936"/>
                </a:lnTo>
                <a:lnTo>
                  <a:pt x="127223" y="340405"/>
                </a:lnTo>
                <a:lnTo>
                  <a:pt x="173291" y="346595"/>
                </a:lnTo>
                <a:lnTo>
                  <a:pt x="219359" y="340405"/>
                </a:lnTo>
                <a:lnTo>
                  <a:pt x="260755" y="322936"/>
                </a:lnTo>
                <a:lnTo>
                  <a:pt x="295827" y="295840"/>
                </a:lnTo>
                <a:lnTo>
                  <a:pt x="322923" y="260768"/>
                </a:lnTo>
                <a:lnTo>
                  <a:pt x="340392" y="219372"/>
                </a:lnTo>
                <a:lnTo>
                  <a:pt x="346582" y="173304"/>
                </a:lnTo>
                <a:lnTo>
                  <a:pt x="340392" y="127235"/>
                </a:lnTo>
                <a:lnTo>
                  <a:pt x="322923" y="85836"/>
                </a:lnTo>
                <a:lnTo>
                  <a:pt x="295827" y="50761"/>
                </a:lnTo>
                <a:lnTo>
                  <a:pt x="260755" y="23662"/>
                </a:lnTo>
                <a:lnTo>
                  <a:pt x="219359" y="6191"/>
                </a:lnTo>
                <a:lnTo>
                  <a:pt x="173291" y="0"/>
                </a:lnTo>
                <a:close/>
              </a:path>
            </a:pathLst>
          </a:custGeom>
          <a:solidFill>
            <a:srgbClr val="F044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12805" y="3287267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E8E9E8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29000" y="2262225"/>
            <a:ext cx="346710" cy="346710"/>
          </a:xfrm>
          <a:custGeom>
            <a:avLst/>
            <a:gdLst/>
            <a:ahLst/>
            <a:cxnLst/>
            <a:rect l="l" t="t" r="r" b="b"/>
            <a:pathLst>
              <a:path w="346710" h="346710">
                <a:moveTo>
                  <a:pt x="173291" y="0"/>
                </a:moveTo>
                <a:lnTo>
                  <a:pt x="127223" y="6190"/>
                </a:lnTo>
                <a:lnTo>
                  <a:pt x="85827" y="23659"/>
                </a:lnTo>
                <a:lnTo>
                  <a:pt x="50755" y="50755"/>
                </a:lnTo>
                <a:lnTo>
                  <a:pt x="23659" y="85827"/>
                </a:lnTo>
                <a:lnTo>
                  <a:pt x="6190" y="127223"/>
                </a:lnTo>
                <a:lnTo>
                  <a:pt x="0" y="173291"/>
                </a:lnTo>
                <a:lnTo>
                  <a:pt x="6190" y="219359"/>
                </a:lnTo>
                <a:lnTo>
                  <a:pt x="23659" y="260755"/>
                </a:lnTo>
                <a:lnTo>
                  <a:pt x="50755" y="295827"/>
                </a:lnTo>
                <a:lnTo>
                  <a:pt x="85827" y="322923"/>
                </a:lnTo>
                <a:lnTo>
                  <a:pt x="127223" y="340392"/>
                </a:lnTo>
                <a:lnTo>
                  <a:pt x="173291" y="346583"/>
                </a:lnTo>
                <a:lnTo>
                  <a:pt x="219359" y="340392"/>
                </a:lnTo>
                <a:lnTo>
                  <a:pt x="260755" y="322923"/>
                </a:lnTo>
                <a:lnTo>
                  <a:pt x="295827" y="295827"/>
                </a:lnTo>
                <a:lnTo>
                  <a:pt x="322923" y="260755"/>
                </a:lnTo>
                <a:lnTo>
                  <a:pt x="340392" y="219359"/>
                </a:lnTo>
                <a:lnTo>
                  <a:pt x="346583" y="173291"/>
                </a:lnTo>
                <a:lnTo>
                  <a:pt x="340392" y="127223"/>
                </a:lnTo>
                <a:lnTo>
                  <a:pt x="322923" y="85827"/>
                </a:lnTo>
                <a:lnTo>
                  <a:pt x="295827" y="50755"/>
                </a:lnTo>
                <a:lnTo>
                  <a:pt x="260755" y="23659"/>
                </a:lnTo>
                <a:lnTo>
                  <a:pt x="219359" y="6190"/>
                </a:lnTo>
                <a:lnTo>
                  <a:pt x="173291" y="0"/>
                </a:lnTo>
                <a:close/>
              </a:path>
            </a:pathLst>
          </a:custGeom>
          <a:solidFill>
            <a:srgbClr val="F044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40378" y="2314956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E8E9E8"/>
                </a:solidFill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96217" y="2208910"/>
            <a:ext cx="346710" cy="346710"/>
          </a:xfrm>
          <a:custGeom>
            <a:avLst/>
            <a:gdLst/>
            <a:ahLst/>
            <a:cxnLst/>
            <a:rect l="l" t="t" r="r" b="b"/>
            <a:pathLst>
              <a:path w="346710" h="346710">
                <a:moveTo>
                  <a:pt x="173291" y="0"/>
                </a:moveTo>
                <a:lnTo>
                  <a:pt x="127223" y="6191"/>
                </a:lnTo>
                <a:lnTo>
                  <a:pt x="85827" y="23662"/>
                </a:lnTo>
                <a:lnTo>
                  <a:pt x="50755" y="50761"/>
                </a:lnTo>
                <a:lnTo>
                  <a:pt x="23659" y="85836"/>
                </a:lnTo>
                <a:lnTo>
                  <a:pt x="6190" y="127235"/>
                </a:lnTo>
                <a:lnTo>
                  <a:pt x="0" y="173304"/>
                </a:lnTo>
                <a:lnTo>
                  <a:pt x="6190" y="219372"/>
                </a:lnTo>
                <a:lnTo>
                  <a:pt x="23659" y="260768"/>
                </a:lnTo>
                <a:lnTo>
                  <a:pt x="50755" y="295840"/>
                </a:lnTo>
                <a:lnTo>
                  <a:pt x="85827" y="322936"/>
                </a:lnTo>
                <a:lnTo>
                  <a:pt x="127223" y="340405"/>
                </a:lnTo>
                <a:lnTo>
                  <a:pt x="173291" y="346595"/>
                </a:lnTo>
                <a:lnTo>
                  <a:pt x="219360" y="340405"/>
                </a:lnTo>
                <a:lnTo>
                  <a:pt x="260758" y="322936"/>
                </a:lnTo>
                <a:lnTo>
                  <a:pt x="295833" y="295840"/>
                </a:lnTo>
                <a:lnTo>
                  <a:pt x="322933" y="260768"/>
                </a:lnTo>
                <a:lnTo>
                  <a:pt x="340404" y="219372"/>
                </a:lnTo>
                <a:lnTo>
                  <a:pt x="346595" y="173304"/>
                </a:lnTo>
                <a:lnTo>
                  <a:pt x="340404" y="127235"/>
                </a:lnTo>
                <a:lnTo>
                  <a:pt x="322933" y="85836"/>
                </a:lnTo>
                <a:lnTo>
                  <a:pt x="295833" y="50761"/>
                </a:lnTo>
                <a:lnTo>
                  <a:pt x="260758" y="23662"/>
                </a:lnTo>
                <a:lnTo>
                  <a:pt x="219360" y="6191"/>
                </a:lnTo>
                <a:lnTo>
                  <a:pt x="173291" y="0"/>
                </a:lnTo>
                <a:close/>
              </a:path>
            </a:pathLst>
          </a:custGeom>
          <a:solidFill>
            <a:srgbClr val="F044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07596" y="226314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E8E9E8"/>
                </a:solidFill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73755" y="4802614"/>
            <a:ext cx="346710" cy="340995"/>
          </a:xfrm>
          <a:custGeom>
            <a:avLst/>
            <a:gdLst/>
            <a:ahLst/>
            <a:cxnLst/>
            <a:rect l="l" t="t" r="r" b="b"/>
            <a:pathLst>
              <a:path w="346710" h="340995">
                <a:moveTo>
                  <a:pt x="173291" y="0"/>
                </a:moveTo>
                <a:lnTo>
                  <a:pt x="127223" y="6190"/>
                </a:lnTo>
                <a:lnTo>
                  <a:pt x="85827" y="23659"/>
                </a:lnTo>
                <a:lnTo>
                  <a:pt x="50755" y="50756"/>
                </a:lnTo>
                <a:lnTo>
                  <a:pt x="23659" y="85829"/>
                </a:lnTo>
                <a:lnTo>
                  <a:pt x="6190" y="127226"/>
                </a:lnTo>
                <a:lnTo>
                  <a:pt x="0" y="173295"/>
                </a:lnTo>
                <a:lnTo>
                  <a:pt x="6190" y="219363"/>
                </a:lnTo>
                <a:lnTo>
                  <a:pt x="23659" y="260759"/>
                </a:lnTo>
                <a:lnTo>
                  <a:pt x="50755" y="295832"/>
                </a:lnTo>
                <a:lnTo>
                  <a:pt x="85827" y="322929"/>
                </a:lnTo>
                <a:lnTo>
                  <a:pt x="127223" y="340399"/>
                </a:lnTo>
                <a:lnTo>
                  <a:pt x="130845" y="340885"/>
                </a:lnTo>
                <a:lnTo>
                  <a:pt x="215737" y="340885"/>
                </a:lnTo>
                <a:lnTo>
                  <a:pt x="260755" y="322929"/>
                </a:lnTo>
                <a:lnTo>
                  <a:pt x="295827" y="295832"/>
                </a:lnTo>
                <a:lnTo>
                  <a:pt x="322923" y="260759"/>
                </a:lnTo>
                <a:lnTo>
                  <a:pt x="340392" y="219363"/>
                </a:lnTo>
                <a:lnTo>
                  <a:pt x="346583" y="173295"/>
                </a:lnTo>
                <a:lnTo>
                  <a:pt x="340392" y="127226"/>
                </a:lnTo>
                <a:lnTo>
                  <a:pt x="322923" y="85829"/>
                </a:lnTo>
                <a:lnTo>
                  <a:pt x="295827" y="50756"/>
                </a:lnTo>
                <a:lnTo>
                  <a:pt x="260755" y="23659"/>
                </a:lnTo>
                <a:lnTo>
                  <a:pt x="219359" y="6190"/>
                </a:lnTo>
                <a:lnTo>
                  <a:pt x="173291" y="0"/>
                </a:lnTo>
                <a:close/>
              </a:path>
            </a:pathLst>
          </a:custGeom>
          <a:solidFill>
            <a:srgbClr val="F044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285134" y="4856988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E8E9E8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75944" y="1801367"/>
            <a:ext cx="554736" cy="554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77511" y="2724911"/>
            <a:ext cx="719327" cy="722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17391" y="4666488"/>
            <a:ext cx="573024" cy="475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056839" y="806196"/>
            <a:ext cx="1758314" cy="6597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8600"/>
              </a:lnSpc>
              <a:spcBef>
                <a:spcPts val="120"/>
              </a:spcBef>
            </a:pPr>
            <a:r>
              <a:rPr sz="1400" spc="30" dirty="0">
                <a:solidFill>
                  <a:srgbClr val="F04421"/>
                </a:solidFill>
                <a:latin typeface="Times New Roman"/>
                <a:cs typeface="Times New Roman"/>
              </a:rPr>
              <a:t>The</a:t>
            </a:r>
            <a:r>
              <a:rPr sz="1400" spc="-5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75" dirty="0">
                <a:solidFill>
                  <a:srgbClr val="F04421"/>
                </a:solidFill>
                <a:latin typeface="Times New Roman"/>
                <a:cs typeface="Times New Roman"/>
              </a:rPr>
              <a:t>number</a:t>
            </a:r>
            <a:r>
              <a:rPr sz="1400" spc="-6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35" dirty="0">
                <a:solidFill>
                  <a:srgbClr val="F04421"/>
                </a:solidFill>
                <a:latin typeface="Times New Roman"/>
                <a:cs typeface="Times New Roman"/>
              </a:rPr>
              <a:t>you</a:t>
            </a:r>
            <a:r>
              <a:rPr sz="1400" spc="-5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55" dirty="0">
                <a:solidFill>
                  <a:srgbClr val="F04421"/>
                </a:solidFill>
                <a:latin typeface="Times New Roman"/>
                <a:cs typeface="Times New Roman"/>
              </a:rPr>
              <a:t>see</a:t>
            </a:r>
            <a:r>
              <a:rPr sz="1400" spc="-5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35" dirty="0">
                <a:solidFill>
                  <a:srgbClr val="F04421"/>
                </a:solidFill>
                <a:latin typeface="Times New Roman"/>
                <a:cs typeface="Times New Roman"/>
              </a:rPr>
              <a:t>in  </a:t>
            </a:r>
            <a:r>
              <a:rPr sz="1400" spc="-5" dirty="0">
                <a:solidFill>
                  <a:srgbClr val="F04421"/>
                </a:solidFill>
                <a:latin typeface="Times New Roman"/>
                <a:cs typeface="Times New Roman"/>
              </a:rPr>
              <a:t>USB-to-Serial </a:t>
            </a:r>
            <a:r>
              <a:rPr sz="1400" spc="5" dirty="0">
                <a:solidFill>
                  <a:srgbClr val="F04421"/>
                </a:solidFill>
                <a:latin typeface="Times New Roman"/>
                <a:cs typeface="Times New Roman"/>
              </a:rPr>
              <a:t>Comm  </a:t>
            </a:r>
            <a:r>
              <a:rPr sz="1400" spc="60" dirty="0">
                <a:solidFill>
                  <a:srgbClr val="F04421"/>
                </a:solidFill>
                <a:latin typeface="Times New Roman"/>
                <a:cs typeface="Times New Roman"/>
              </a:rPr>
              <a:t>Port </a:t>
            </a:r>
            <a:r>
              <a:rPr sz="1400" spc="-75" dirty="0">
                <a:solidFill>
                  <a:srgbClr val="F04421"/>
                </a:solidFill>
                <a:latin typeface="Times New Roman"/>
                <a:cs typeface="Times New Roman"/>
              </a:rPr>
              <a:t>(COM</a:t>
            </a:r>
            <a:r>
              <a:rPr sz="1400" spc="-15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20" dirty="0">
                <a:solidFill>
                  <a:srgbClr val="F04421"/>
                </a:solidFill>
                <a:latin typeface="Times New Roman"/>
                <a:cs typeface="Times New Roman"/>
              </a:rPr>
              <a:t>x)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27832" y="1487424"/>
            <a:ext cx="347471" cy="11978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22154" y="1509293"/>
            <a:ext cx="212725" cy="1038860"/>
          </a:xfrm>
          <a:custGeom>
            <a:avLst/>
            <a:gdLst/>
            <a:ahLst/>
            <a:cxnLst/>
            <a:rect l="l" t="t" r="r" b="b"/>
            <a:pathLst>
              <a:path w="212725" h="1038860">
                <a:moveTo>
                  <a:pt x="0" y="956919"/>
                </a:moveTo>
                <a:lnTo>
                  <a:pt x="24892" y="1038402"/>
                </a:lnTo>
                <a:lnTo>
                  <a:pt x="69077" y="977887"/>
                </a:lnTo>
                <a:lnTo>
                  <a:pt x="47980" y="977887"/>
                </a:lnTo>
                <a:lnTo>
                  <a:pt x="22936" y="973670"/>
                </a:lnTo>
                <a:lnTo>
                  <a:pt x="25048" y="961145"/>
                </a:lnTo>
                <a:lnTo>
                  <a:pt x="0" y="956919"/>
                </a:lnTo>
                <a:close/>
              </a:path>
              <a:path w="212725" h="1038860">
                <a:moveTo>
                  <a:pt x="25048" y="961145"/>
                </a:moveTo>
                <a:lnTo>
                  <a:pt x="22936" y="973670"/>
                </a:lnTo>
                <a:lnTo>
                  <a:pt x="47980" y="977887"/>
                </a:lnTo>
                <a:lnTo>
                  <a:pt x="50091" y="965369"/>
                </a:lnTo>
                <a:lnTo>
                  <a:pt x="25048" y="961145"/>
                </a:lnTo>
                <a:close/>
              </a:path>
              <a:path w="212725" h="1038860">
                <a:moveTo>
                  <a:pt x="50091" y="965369"/>
                </a:moveTo>
                <a:lnTo>
                  <a:pt x="47980" y="977887"/>
                </a:lnTo>
                <a:lnTo>
                  <a:pt x="69077" y="977887"/>
                </a:lnTo>
                <a:lnTo>
                  <a:pt x="75133" y="969594"/>
                </a:lnTo>
                <a:lnTo>
                  <a:pt x="50091" y="965369"/>
                </a:lnTo>
                <a:close/>
              </a:path>
              <a:path w="212725" h="1038860">
                <a:moveTo>
                  <a:pt x="187134" y="0"/>
                </a:moveTo>
                <a:lnTo>
                  <a:pt x="25048" y="961145"/>
                </a:lnTo>
                <a:lnTo>
                  <a:pt x="50091" y="965369"/>
                </a:lnTo>
                <a:lnTo>
                  <a:pt x="212178" y="4229"/>
                </a:lnTo>
                <a:lnTo>
                  <a:pt x="187134" y="0"/>
                </a:lnTo>
                <a:close/>
              </a:path>
            </a:pathLst>
          </a:custGeom>
          <a:solidFill>
            <a:srgbClr val="F044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668543" y="2214372"/>
            <a:ext cx="96583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20" dirty="0">
                <a:solidFill>
                  <a:srgbClr val="F04421"/>
                </a:solidFill>
                <a:latin typeface="Times New Roman"/>
                <a:cs typeface="Times New Roman"/>
              </a:rPr>
              <a:t>Set </a:t>
            </a:r>
            <a:r>
              <a:rPr sz="1400" spc="35" dirty="0">
                <a:solidFill>
                  <a:srgbClr val="F04421"/>
                </a:solidFill>
                <a:latin typeface="Times New Roman"/>
                <a:cs typeface="Times New Roman"/>
              </a:rPr>
              <a:t>Speed</a:t>
            </a:r>
            <a:r>
              <a:rPr sz="1400" spc="-16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55" dirty="0">
                <a:solidFill>
                  <a:srgbClr val="F04421"/>
                </a:solidFill>
                <a:latin typeface="Times New Roman"/>
                <a:cs typeface="Times New Roman"/>
              </a:rPr>
              <a:t>as  </a:t>
            </a:r>
            <a:r>
              <a:rPr sz="1400" spc="70" dirty="0">
                <a:solidFill>
                  <a:srgbClr val="F04421"/>
                </a:solidFill>
                <a:latin typeface="Times New Roman"/>
                <a:cs typeface="Times New Roman"/>
              </a:rPr>
              <a:t>115200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4828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Enable</a:t>
            </a:r>
            <a:r>
              <a:rPr spc="-215" dirty="0"/>
              <a:t> </a:t>
            </a:r>
            <a:r>
              <a:rPr spc="114" dirty="0"/>
              <a:t>UART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5328285" cy="103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Step </a:t>
            </a:r>
            <a:r>
              <a:rPr sz="1100" dirty="0">
                <a:latin typeface="Arial"/>
                <a:cs typeface="Arial"/>
              </a:rPr>
              <a:t>8 </a:t>
            </a:r>
            <a:r>
              <a:rPr sz="1100" spc="-20" dirty="0">
                <a:latin typeface="Arial"/>
                <a:cs typeface="Arial"/>
              </a:rPr>
              <a:t>(for</a:t>
            </a:r>
            <a:r>
              <a:rPr sz="1100" spc="-11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Windows)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56235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-40" dirty="0">
                <a:latin typeface="Times New Roman"/>
                <a:cs typeface="Times New Roman"/>
              </a:rPr>
              <a:t>If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we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connect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to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Pi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successfully,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we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could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type  </a:t>
            </a:r>
            <a:r>
              <a:rPr sz="2000" spc="100" dirty="0">
                <a:latin typeface="Times New Roman"/>
                <a:cs typeface="Times New Roman"/>
              </a:rPr>
              <a:t>username and</a:t>
            </a:r>
            <a:r>
              <a:rPr sz="2000" spc="-229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password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5191" y="1804416"/>
            <a:ext cx="4974336" cy="3142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26817" y="3499611"/>
            <a:ext cx="1838325" cy="7543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600" spc="20" dirty="0">
                <a:solidFill>
                  <a:srgbClr val="F04421"/>
                </a:solidFill>
                <a:latin typeface="Times New Roman"/>
                <a:cs typeface="Times New Roman"/>
              </a:rPr>
              <a:t>Default </a:t>
            </a:r>
            <a:r>
              <a:rPr sz="1600" spc="55" dirty="0">
                <a:solidFill>
                  <a:srgbClr val="F04421"/>
                </a:solidFill>
                <a:latin typeface="Times New Roman"/>
                <a:cs typeface="Times New Roman"/>
              </a:rPr>
              <a:t>setting  </a:t>
            </a:r>
            <a:r>
              <a:rPr sz="1600" spc="70" dirty="0">
                <a:solidFill>
                  <a:srgbClr val="F04421"/>
                </a:solidFill>
                <a:latin typeface="Times New Roman"/>
                <a:cs typeface="Times New Roman"/>
              </a:rPr>
              <a:t>username: </a:t>
            </a:r>
            <a:r>
              <a:rPr sz="1600" spc="40" dirty="0">
                <a:solidFill>
                  <a:srgbClr val="F04421"/>
                </a:solidFill>
                <a:latin typeface="Times New Roman"/>
                <a:cs typeface="Times New Roman"/>
              </a:rPr>
              <a:t>pi  </a:t>
            </a:r>
            <a:r>
              <a:rPr sz="1600" spc="65" dirty="0">
                <a:solidFill>
                  <a:srgbClr val="F04421"/>
                </a:solidFill>
                <a:latin typeface="Times New Roman"/>
                <a:cs typeface="Times New Roman"/>
              </a:rPr>
              <a:t>password:</a:t>
            </a:r>
            <a:r>
              <a:rPr sz="1600" spc="-8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600" spc="80" dirty="0">
                <a:solidFill>
                  <a:srgbClr val="F04421"/>
                </a:solidFill>
                <a:latin typeface="Times New Roman"/>
                <a:cs typeface="Times New Roman"/>
              </a:rPr>
              <a:t>raspberry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6843" y="1927796"/>
            <a:ext cx="891540" cy="662305"/>
          </a:xfrm>
          <a:custGeom>
            <a:avLst/>
            <a:gdLst/>
            <a:ahLst/>
            <a:cxnLst/>
            <a:rect l="l" t="t" r="r" b="b"/>
            <a:pathLst>
              <a:path w="891539" h="662305">
                <a:moveTo>
                  <a:pt x="0" y="110337"/>
                </a:moveTo>
                <a:lnTo>
                  <a:pt x="8670" y="67388"/>
                </a:lnTo>
                <a:lnTo>
                  <a:pt x="32316" y="32316"/>
                </a:lnTo>
                <a:lnTo>
                  <a:pt x="67388" y="8670"/>
                </a:lnTo>
                <a:lnTo>
                  <a:pt x="110337" y="0"/>
                </a:lnTo>
                <a:lnTo>
                  <a:pt x="780618" y="0"/>
                </a:lnTo>
                <a:lnTo>
                  <a:pt x="823566" y="8670"/>
                </a:lnTo>
                <a:lnTo>
                  <a:pt x="858638" y="32316"/>
                </a:lnTo>
                <a:lnTo>
                  <a:pt x="882284" y="67388"/>
                </a:lnTo>
                <a:lnTo>
                  <a:pt x="890955" y="110337"/>
                </a:lnTo>
                <a:lnTo>
                  <a:pt x="890955" y="551668"/>
                </a:lnTo>
                <a:lnTo>
                  <a:pt x="882284" y="594616"/>
                </a:lnTo>
                <a:lnTo>
                  <a:pt x="858638" y="629688"/>
                </a:lnTo>
                <a:lnTo>
                  <a:pt x="823566" y="653334"/>
                </a:lnTo>
                <a:lnTo>
                  <a:pt x="780618" y="662005"/>
                </a:lnTo>
                <a:lnTo>
                  <a:pt x="110337" y="662005"/>
                </a:lnTo>
                <a:lnTo>
                  <a:pt x="67388" y="653334"/>
                </a:lnTo>
                <a:lnTo>
                  <a:pt x="32316" y="629688"/>
                </a:lnTo>
                <a:lnTo>
                  <a:pt x="8670" y="594616"/>
                </a:lnTo>
                <a:lnTo>
                  <a:pt x="0" y="551668"/>
                </a:lnTo>
                <a:lnTo>
                  <a:pt x="0" y="110337"/>
                </a:lnTo>
                <a:close/>
              </a:path>
            </a:pathLst>
          </a:custGeom>
          <a:ln w="25400">
            <a:solidFill>
              <a:srgbClr val="F04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25</a:t>
            </a:fld>
            <a:endParaRPr spc="2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4828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Enable</a:t>
            </a:r>
            <a:r>
              <a:rPr spc="-215" dirty="0"/>
              <a:t> </a:t>
            </a:r>
            <a:r>
              <a:rPr spc="114" dirty="0"/>
              <a:t>UART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12077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Step </a:t>
            </a:r>
            <a:r>
              <a:rPr sz="1100" dirty="0">
                <a:latin typeface="Arial"/>
                <a:cs typeface="Arial"/>
              </a:rPr>
              <a:t>6 </a:t>
            </a:r>
            <a:r>
              <a:rPr sz="1100" spc="-20" dirty="0">
                <a:latin typeface="Arial"/>
                <a:cs typeface="Arial"/>
              </a:rPr>
              <a:t>(for </a:t>
            </a:r>
            <a:r>
              <a:rPr sz="1100" spc="-25" dirty="0">
                <a:latin typeface="Arial"/>
                <a:cs typeface="Arial"/>
              </a:rPr>
              <a:t>Mac</a:t>
            </a:r>
            <a:r>
              <a:rPr sz="1100" spc="-200" dirty="0">
                <a:latin typeface="Arial"/>
                <a:cs typeface="Arial"/>
              </a:rPr>
              <a:t> </a:t>
            </a:r>
            <a:r>
              <a:rPr sz="1100" spc="-40" dirty="0">
                <a:latin typeface="Arial"/>
                <a:cs typeface="Arial"/>
              </a:rPr>
              <a:t>OS)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8015" y="1121043"/>
            <a:ext cx="5543550" cy="244919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40" dirty="0">
                <a:latin typeface="Times New Roman"/>
                <a:cs typeface="Times New Roman"/>
              </a:rPr>
              <a:t>Open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the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terminal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and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type:</a:t>
            </a:r>
            <a:endParaRPr sz="2000">
              <a:latin typeface="Times New Roman"/>
              <a:cs typeface="Times New Roman"/>
            </a:endParaRPr>
          </a:p>
          <a:p>
            <a:pPr marL="1614170">
              <a:lnSpc>
                <a:spcPts val="2130"/>
              </a:lnSpc>
              <a:spcBef>
                <a:spcPts val="300"/>
              </a:spcBef>
            </a:pPr>
            <a:r>
              <a:rPr sz="1800" spc="335" dirty="0">
                <a:solidFill>
                  <a:srgbClr val="F04421"/>
                </a:solidFill>
                <a:latin typeface="Arial"/>
                <a:cs typeface="Arial"/>
              </a:rPr>
              <a:t>ls</a:t>
            </a:r>
            <a:r>
              <a:rPr sz="1800" spc="480" dirty="0">
                <a:solidFill>
                  <a:srgbClr val="F04421"/>
                </a:solidFill>
                <a:latin typeface="Arial"/>
                <a:cs typeface="Arial"/>
              </a:rPr>
              <a:t> </a:t>
            </a:r>
            <a:r>
              <a:rPr sz="1800" spc="170" dirty="0">
                <a:solidFill>
                  <a:srgbClr val="F04421"/>
                </a:solidFill>
                <a:latin typeface="Arial"/>
                <a:cs typeface="Arial"/>
              </a:rPr>
              <a:t>/dev/cu*</a:t>
            </a:r>
            <a:endParaRPr sz="1800">
              <a:latin typeface="Arial"/>
              <a:cs typeface="Arial"/>
            </a:endParaRPr>
          </a:p>
          <a:p>
            <a:pPr marL="355600" marR="60325" indent="-342900">
              <a:lnSpc>
                <a:spcPts val="2400"/>
              </a:lnSpc>
              <a:spcBef>
                <a:spcPts val="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40" dirty="0">
                <a:latin typeface="Times New Roman"/>
                <a:cs typeface="Times New Roman"/>
              </a:rPr>
              <a:t>If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/dev/cu.usbserial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appears,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we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can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connect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to  </a:t>
            </a:r>
            <a:r>
              <a:rPr sz="2000" spc="55" dirty="0">
                <a:latin typeface="Times New Roman"/>
                <a:cs typeface="Times New Roman"/>
              </a:rPr>
              <a:t>pi </a:t>
            </a:r>
            <a:r>
              <a:rPr sz="2000" spc="50" dirty="0">
                <a:latin typeface="Times New Roman"/>
                <a:cs typeface="Times New Roman"/>
              </a:rPr>
              <a:t>by</a:t>
            </a:r>
            <a:r>
              <a:rPr sz="2000" spc="-19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screen</a:t>
            </a:r>
            <a:endParaRPr sz="2000">
              <a:latin typeface="Times New Roman"/>
              <a:cs typeface="Times New Roman"/>
            </a:endParaRPr>
          </a:p>
          <a:p>
            <a:pPr marL="704215">
              <a:lnSpc>
                <a:spcPct val="100000"/>
              </a:lnSpc>
              <a:spcBef>
                <a:spcPts val="145"/>
              </a:spcBef>
            </a:pPr>
            <a:r>
              <a:rPr sz="1800" spc="85" dirty="0">
                <a:solidFill>
                  <a:srgbClr val="F04421"/>
                </a:solidFill>
                <a:latin typeface="Arial"/>
                <a:cs typeface="Arial"/>
              </a:rPr>
              <a:t>screen </a:t>
            </a:r>
            <a:r>
              <a:rPr sz="1800" spc="190" dirty="0">
                <a:solidFill>
                  <a:srgbClr val="F04421"/>
                </a:solidFill>
                <a:latin typeface="Arial"/>
                <a:cs typeface="Arial"/>
              </a:rPr>
              <a:t>/dev/cu.usbserial</a:t>
            </a:r>
            <a:r>
              <a:rPr sz="1800" spc="285" dirty="0">
                <a:solidFill>
                  <a:srgbClr val="F04421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04421"/>
                </a:solidFill>
                <a:latin typeface="Arial"/>
                <a:cs typeface="Arial"/>
              </a:rPr>
              <a:t>115200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50" dirty="0">
                <a:latin typeface="Times New Roman"/>
                <a:cs typeface="Times New Roman"/>
              </a:rPr>
              <a:t>Screen </a:t>
            </a:r>
            <a:r>
              <a:rPr sz="2000" spc="100" dirty="0">
                <a:latin typeface="Times New Roman"/>
                <a:cs typeface="Times New Roman"/>
              </a:rPr>
              <a:t>user's</a:t>
            </a:r>
            <a:r>
              <a:rPr sz="2000" spc="-18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manual</a:t>
            </a:r>
            <a:endParaRPr sz="2000">
              <a:latin typeface="Times New Roman"/>
              <a:cs typeface="Times New Roman"/>
            </a:endParaRPr>
          </a:p>
          <a:p>
            <a:pPr marL="728980" marR="5080" lvl="1" indent="-342900">
              <a:lnSpc>
                <a:spcPts val="2090"/>
              </a:lnSpc>
              <a:spcBef>
                <a:spcPts val="229"/>
              </a:spcBef>
              <a:buClr>
                <a:srgbClr val="000000"/>
              </a:buClr>
              <a:buFont typeface="Arial"/>
              <a:buChar char="•"/>
              <a:tabLst>
                <a:tab pos="728345" algn="l"/>
                <a:tab pos="728980" algn="l"/>
              </a:tabLst>
            </a:pPr>
            <a:r>
              <a:rPr sz="1800" u="sng" spc="114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</a:rPr>
              <a:t>h</a:t>
            </a:r>
            <a:r>
              <a:rPr sz="1800" u="sng" spc="7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1800" u="sng" spc="10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1800" u="sng" spc="9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</a:rPr>
              <a:t>p</a:t>
            </a:r>
            <a:r>
              <a:rPr sz="1800" u="sng" spc="70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1800" u="sng" spc="-3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1800" u="sng" spc="38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</a:rPr>
              <a:t>//</a:t>
            </a:r>
            <a:r>
              <a:rPr sz="1800" u="sng" spc="9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www</a:t>
            </a:r>
            <a:r>
              <a:rPr sz="1800" u="sng" spc="-80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.</a:t>
            </a:r>
            <a:r>
              <a:rPr sz="1800" u="sng" spc="-20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g</a:t>
            </a:r>
            <a:r>
              <a:rPr sz="1800" u="sng" spc="9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nu</a:t>
            </a:r>
            <a:r>
              <a:rPr sz="1800" u="sng" spc="-80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.</a:t>
            </a:r>
            <a:r>
              <a:rPr sz="1800" u="sng" spc="110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o</a:t>
            </a:r>
            <a:r>
              <a:rPr sz="1800" u="sng" spc="8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r</a:t>
            </a:r>
            <a:r>
              <a:rPr sz="1800" u="sng" spc="-20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g</a:t>
            </a:r>
            <a:r>
              <a:rPr sz="1800" u="sng" spc="38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/</a:t>
            </a:r>
            <a:r>
              <a:rPr sz="1800" u="sng" spc="70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s</a:t>
            </a:r>
            <a:r>
              <a:rPr sz="1800" u="sng" spc="-10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o</a:t>
            </a:r>
            <a:r>
              <a:rPr sz="1800" u="sng" spc="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f</a:t>
            </a:r>
            <a:r>
              <a:rPr sz="1800" u="sng" spc="10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t</a:t>
            </a:r>
            <a:r>
              <a:rPr sz="1800" u="sng" spc="9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w</a:t>
            </a:r>
            <a:r>
              <a:rPr sz="1800" u="sng" spc="7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a</a:t>
            </a:r>
            <a:r>
              <a:rPr sz="1800" u="sng" spc="150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r</a:t>
            </a:r>
            <a:r>
              <a:rPr sz="1800" u="sng" spc="70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e</a:t>
            </a:r>
            <a:r>
              <a:rPr sz="1800" u="sng" spc="38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/</a:t>
            </a:r>
            <a:r>
              <a:rPr sz="1800" u="sng" spc="70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s</a:t>
            </a:r>
            <a:r>
              <a:rPr sz="1800" u="sng" spc="6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c</a:t>
            </a:r>
            <a:r>
              <a:rPr sz="1800" u="sng" spc="5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r</a:t>
            </a:r>
            <a:r>
              <a:rPr sz="1800" u="sng" spc="70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ee</a:t>
            </a:r>
            <a:r>
              <a:rPr sz="1800" u="sng" spc="9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n</a:t>
            </a:r>
            <a:r>
              <a:rPr sz="1800" u="sng" spc="38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/</a:t>
            </a:r>
            <a:r>
              <a:rPr sz="1800" u="sng" spc="9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m</a:t>
            </a:r>
            <a:r>
              <a:rPr sz="1800" u="sng" spc="7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a</a:t>
            </a:r>
            <a:r>
              <a:rPr sz="1800" u="sng" spc="9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nu</a:t>
            </a:r>
            <a:r>
              <a:rPr sz="1800" u="sng" spc="7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a</a:t>
            </a:r>
            <a:r>
              <a:rPr sz="1800" u="sng" spc="-20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l</a:t>
            </a:r>
            <a:r>
              <a:rPr sz="1800" u="sng" spc="360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/ </a:t>
            </a:r>
            <a:r>
              <a:rPr sz="1800" spc="340" dirty="0">
                <a:solidFill>
                  <a:srgbClr val="DA9896"/>
                </a:solidFill>
                <a:latin typeface="Times New Roman"/>
                <a:cs typeface="Times New Roman"/>
              </a:rPr>
              <a:t> </a:t>
            </a:r>
            <a:r>
              <a:rPr sz="1800" u="sng" spc="5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</a:rPr>
              <a:t>screen.html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579892"/>
            <a:ext cx="6858000" cy="960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52344" y="4352544"/>
            <a:ext cx="1518285" cy="0"/>
          </a:xfrm>
          <a:custGeom>
            <a:avLst/>
            <a:gdLst/>
            <a:ahLst/>
            <a:cxnLst/>
            <a:rect l="l" t="t" r="r" b="b"/>
            <a:pathLst>
              <a:path w="1518285">
                <a:moveTo>
                  <a:pt x="0" y="0"/>
                </a:moveTo>
                <a:lnTo>
                  <a:pt x="1517900" y="1"/>
                </a:lnTo>
              </a:path>
            </a:pathLst>
          </a:custGeom>
          <a:ln w="12700">
            <a:solidFill>
              <a:srgbClr val="F04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51087" y="4509532"/>
            <a:ext cx="2677160" cy="0"/>
          </a:xfrm>
          <a:custGeom>
            <a:avLst/>
            <a:gdLst/>
            <a:ahLst/>
            <a:cxnLst/>
            <a:rect l="l" t="t" r="r" b="b"/>
            <a:pathLst>
              <a:path w="2677160">
                <a:moveTo>
                  <a:pt x="0" y="0"/>
                </a:moveTo>
                <a:lnTo>
                  <a:pt x="2676951" y="1"/>
                </a:lnTo>
              </a:path>
            </a:pathLst>
          </a:custGeom>
          <a:ln w="12700">
            <a:solidFill>
              <a:srgbClr val="F04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26</a:t>
            </a:fld>
            <a:endParaRPr spc="2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4828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Enable</a:t>
            </a:r>
            <a:r>
              <a:rPr spc="-215" dirty="0"/>
              <a:t> </a:t>
            </a:r>
            <a:r>
              <a:rPr spc="114" dirty="0"/>
              <a:t>UART</a:t>
            </a:r>
          </a:p>
        </p:txBody>
      </p:sp>
      <p:sp>
        <p:nvSpPr>
          <p:cNvPr id="3" name="object 3"/>
          <p:cNvSpPr/>
          <p:nvPr/>
        </p:nvSpPr>
        <p:spPr>
          <a:xfrm>
            <a:off x="18288" y="1627632"/>
            <a:ext cx="6839711" cy="2291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7367" y="765047"/>
            <a:ext cx="2322830" cy="1285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Step </a:t>
            </a:r>
            <a:r>
              <a:rPr sz="1100" dirty="0">
                <a:latin typeface="Arial"/>
                <a:cs typeface="Arial"/>
              </a:rPr>
              <a:t>6 </a:t>
            </a:r>
            <a:r>
              <a:rPr sz="1100" spc="-20" dirty="0">
                <a:latin typeface="Arial"/>
                <a:cs typeface="Arial"/>
              </a:rPr>
              <a:t>(for </a:t>
            </a:r>
            <a:r>
              <a:rPr sz="1100" spc="-25" dirty="0">
                <a:latin typeface="Arial"/>
                <a:cs typeface="Arial"/>
              </a:rPr>
              <a:t>Mac</a:t>
            </a:r>
            <a:r>
              <a:rPr sz="1100" spc="-140" dirty="0">
                <a:latin typeface="Arial"/>
                <a:cs typeface="Arial"/>
              </a:rPr>
              <a:t> </a:t>
            </a:r>
            <a:r>
              <a:rPr sz="1100" spc="-40" dirty="0">
                <a:latin typeface="Arial"/>
                <a:cs typeface="Arial"/>
              </a:rPr>
              <a:t>OS)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497205" marR="5080">
              <a:lnSpc>
                <a:spcPts val="1900"/>
              </a:lnSpc>
            </a:pPr>
            <a:r>
              <a:rPr sz="1600" spc="20" dirty="0">
                <a:solidFill>
                  <a:srgbClr val="F04421"/>
                </a:solidFill>
                <a:latin typeface="Times New Roman"/>
                <a:cs typeface="Times New Roman"/>
              </a:rPr>
              <a:t>Default </a:t>
            </a:r>
            <a:r>
              <a:rPr sz="1600" spc="55" dirty="0">
                <a:solidFill>
                  <a:srgbClr val="F04421"/>
                </a:solidFill>
                <a:latin typeface="Times New Roman"/>
                <a:cs typeface="Times New Roman"/>
              </a:rPr>
              <a:t>setting  </a:t>
            </a:r>
            <a:r>
              <a:rPr sz="1600" spc="70" dirty="0">
                <a:solidFill>
                  <a:srgbClr val="F04421"/>
                </a:solidFill>
                <a:latin typeface="Times New Roman"/>
                <a:cs typeface="Times New Roman"/>
              </a:rPr>
              <a:t>username: </a:t>
            </a:r>
            <a:r>
              <a:rPr sz="1600" spc="40" dirty="0">
                <a:solidFill>
                  <a:srgbClr val="F04421"/>
                </a:solidFill>
                <a:latin typeface="Times New Roman"/>
                <a:cs typeface="Times New Roman"/>
              </a:rPr>
              <a:t>pi  </a:t>
            </a:r>
            <a:r>
              <a:rPr sz="1600" spc="65" dirty="0">
                <a:solidFill>
                  <a:srgbClr val="F04421"/>
                </a:solidFill>
                <a:latin typeface="Times New Roman"/>
                <a:cs typeface="Times New Roman"/>
              </a:rPr>
              <a:t>password:</a:t>
            </a:r>
            <a:r>
              <a:rPr sz="1600" spc="-8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600" spc="80" dirty="0">
                <a:solidFill>
                  <a:srgbClr val="F04421"/>
                </a:solidFill>
                <a:latin typeface="Times New Roman"/>
                <a:cs typeface="Times New Roman"/>
              </a:rPr>
              <a:t>raspberry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88" y="1627632"/>
            <a:ext cx="951230" cy="384175"/>
          </a:xfrm>
          <a:custGeom>
            <a:avLst/>
            <a:gdLst/>
            <a:ahLst/>
            <a:cxnLst/>
            <a:rect l="l" t="t" r="r" b="b"/>
            <a:pathLst>
              <a:path w="951230" h="384175">
                <a:moveTo>
                  <a:pt x="0" y="64009"/>
                </a:moveTo>
                <a:lnTo>
                  <a:pt x="5030" y="39093"/>
                </a:lnTo>
                <a:lnTo>
                  <a:pt x="18747" y="18747"/>
                </a:lnTo>
                <a:lnTo>
                  <a:pt x="39093" y="5030"/>
                </a:lnTo>
                <a:lnTo>
                  <a:pt x="64008" y="0"/>
                </a:lnTo>
                <a:lnTo>
                  <a:pt x="886967" y="0"/>
                </a:lnTo>
                <a:lnTo>
                  <a:pt x="911882" y="5030"/>
                </a:lnTo>
                <a:lnTo>
                  <a:pt x="932228" y="18747"/>
                </a:lnTo>
                <a:lnTo>
                  <a:pt x="945946" y="39093"/>
                </a:lnTo>
                <a:lnTo>
                  <a:pt x="950976" y="64009"/>
                </a:lnTo>
                <a:lnTo>
                  <a:pt x="950976" y="320039"/>
                </a:lnTo>
                <a:lnTo>
                  <a:pt x="945946" y="344954"/>
                </a:lnTo>
                <a:lnTo>
                  <a:pt x="932228" y="365300"/>
                </a:lnTo>
                <a:lnTo>
                  <a:pt x="911882" y="379018"/>
                </a:lnTo>
                <a:lnTo>
                  <a:pt x="886967" y="384048"/>
                </a:lnTo>
                <a:lnTo>
                  <a:pt x="64008" y="384048"/>
                </a:lnTo>
                <a:lnTo>
                  <a:pt x="39093" y="379018"/>
                </a:lnTo>
                <a:lnTo>
                  <a:pt x="18747" y="365300"/>
                </a:lnTo>
                <a:lnTo>
                  <a:pt x="5030" y="344954"/>
                </a:lnTo>
                <a:lnTo>
                  <a:pt x="0" y="320039"/>
                </a:lnTo>
                <a:lnTo>
                  <a:pt x="0" y="64009"/>
                </a:lnTo>
                <a:close/>
              </a:path>
            </a:pathLst>
          </a:custGeom>
          <a:ln w="25400">
            <a:solidFill>
              <a:srgbClr val="F04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27</a:t>
            </a:fld>
            <a:endParaRPr spc="2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228091"/>
            <a:ext cx="5337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0" dirty="0">
                <a:latin typeface="Georgia"/>
                <a:cs typeface="Georgia"/>
              </a:rPr>
              <a:t>Common </a:t>
            </a:r>
            <a:r>
              <a:rPr sz="2400" spc="40" dirty="0">
                <a:latin typeface="Georgia"/>
                <a:cs typeface="Georgia"/>
              </a:rPr>
              <a:t>commands </a:t>
            </a:r>
            <a:r>
              <a:rPr sz="2400" spc="-25" dirty="0">
                <a:latin typeface="Georgia"/>
                <a:cs typeface="Georgia"/>
              </a:rPr>
              <a:t>in </a:t>
            </a:r>
            <a:r>
              <a:rPr sz="2400" spc="-40" dirty="0">
                <a:latin typeface="Georgia"/>
                <a:cs typeface="Georgia"/>
              </a:rPr>
              <a:t>Linux</a:t>
            </a:r>
            <a:r>
              <a:rPr sz="2400" spc="-5" dirty="0">
                <a:latin typeface="Georgia"/>
                <a:cs typeface="Georgia"/>
              </a:rPr>
              <a:t> </a:t>
            </a:r>
            <a:r>
              <a:rPr sz="2400" spc="10" dirty="0">
                <a:latin typeface="Georgia"/>
                <a:cs typeface="Georgia"/>
              </a:rPr>
              <a:t>terminal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98989"/>
                </a:solidFill>
                <a:latin typeface="Georgia"/>
                <a:cs typeface="Georgia"/>
              </a:rPr>
              <a:t>28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7382" y="1176020"/>
            <a:ext cx="5251450" cy="2762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40" dirty="0">
                <a:latin typeface="Times New Roman"/>
                <a:cs typeface="Times New Roman"/>
              </a:rPr>
              <a:t>Commands: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</a:pPr>
            <a:r>
              <a:rPr sz="1800" spc="10" dirty="0">
                <a:solidFill>
                  <a:srgbClr val="F04421"/>
                </a:solidFill>
                <a:latin typeface="Times New Roman"/>
                <a:cs typeface="Times New Roman"/>
              </a:rPr>
              <a:t>ls</a:t>
            </a:r>
            <a:r>
              <a:rPr sz="1800" spc="10" dirty="0">
                <a:latin typeface="Times New Roman"/>
                <a:cs typeface="Times New Roman"/>
              </a:rPr>
              <a:t>: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list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15" dirty="0">
                <a:latin typeface="Times New Roman"/>
                <a:cs typeface="Times New Roman"/>
              </a:rPr>
              <a:t>files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50" dirty="0">
                <a:latin typeface="Times New Roman"/>
                <a:cs typeface="Times New Roman"/>
              </a:rPr>
              <a:t>in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65" dirty="0">
                <a:latin typeface="Times New Roman"/>
                <a:cs typeface="Times New Roman"/>
              </a:rPr>
              <a:t>this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65" dirty="0">
                <a:latin typeface="Times New Roman"/>
                <a:cs typeface="Times New Roman"/>
              </a:rPr>
              <a:t>directory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  <a:spcBef>
                <a:spcPts val="45"/>
              </a:spcBef>
            </a:pPr>
            <a:r>
              <a:rPr sz="1800" spc="15" dirty="0">
                <a:solidFill>
                  <a:srgbClr val="F04421"/>
                </a:solidFill>
                <a:latin typeface="Times New Roman"/>
                <a:cs typeface="Times New Roman"/>
              </a:rPr>
              <a:t>cd</a:t>
            </a:r>
            <a:r>
              <a:rPr sz="1800" spc="15" dirty="0">
                <a:latin typeface="Times New Roman"/>
                <a:cs typeface="Times New Roman"/>
              </a:rPr>
              <a:t>: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50" dirty="0">
                <a:latin typeface="Times New Roman"/>
                <a:cs typeface="Times New Roman"/>
              </a:rPr>
              <a:t>change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65" dirty="0">
                <a:latin typeface="Times New Roman"/>
                <a:cs typeface="Times New Roman"/>
              </a:rPr>
              <a:t>directory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80" dirty="0">
                <a:latin typeface="Times New Roman"/>
                <a:cs typeface="Times New Roman"/>
              </a:rPr>
              <a:t>to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other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65" dirty="0">
                <a:latin typeface="Times New Roman"/>
                <a:cs typeface="Times New Roman"/>
              </a:rPr>
              <a:t>directory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35" dirty="0">
                <a:latin typeface="Times New Roman"/>
                <a:cs typeface="Times New Roman"/>
              </a:rPr>
              <a:t>e.g., </a:t>
            </a:r>
            <a:r>
              <a:rPr sz="1800" spc="40" dirty="0">
                <a:solidFill>
                  <a:srgbClr val="F04421"/>
                </a:solidFill>
                <a:latin typeface="Times New Roman"/>
                <a:cs typeface="Times New Roman"/>
              </a:rPr>
              <a:t>cd</a:t>
            </a:r>
            <a:r>
              <a:rPr sz="1800" spc="-6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800" spc="125" dirty="0">
                <a:solidFill>
                  <a:srgbClr val="F04421"/>
                </a:solidFill>
                <a:latin typeface="Times New Roman"/>
                <a:cs typeface="Times New Roman"/>
              </a:rPr>
              <a:t>home/pi/test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40" dirty="0">
                <a:solidFill>
                  <a:srgbClr val="F04421"/>
                </a:solidFill>
                <a:latin typeface="Times New Roman"/>
                <a:cs typeface="Times New Roman"/>
              </a:rPr>
              <a:t>cd</a:t>
            </a:r>
            <a:r>
              <a:rPr sz="1800" spc="-5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F04421"/>
                </a:solidFill>
                <a:latin typeface="Times New Roman"/>
                <a:cs typeface="Times New Roman"/>
              </a:rPr>
              <a:t>..</a:t>
            </a:r>
            <a:r>
              <a:rPr sz="1800" spc="-60" dirty="0">
                <a:latin typeface="Times New Roman"/>
                <a:cs typeface="Times New Roman"/>
              </a:rPr>
              <a:t>: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50" dirty="0">
                <a:latin typeface="Times New Roman"/>
                <a:cs typeface="Times New Roman"/>
              </a:rPr>
              <a:t>change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65" dirty="0">
                <a:latin typeface="Times New Roman"/>
                <a:cs typeface="Times New Roman"/>
              </a:rPr>
              <a:t>directory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80" dirty="0">
                <a:latin typeface="Times New Roman"/>
                <a:cs typeface="Times New Roman"/>
              </a:rPr>
              <a:t>to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the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100" dirty="0">
                <a:latin typeface="Times New Roman"/>
                <a:cs typeface="Times New Roman"/>
              </a:rPr>
              <a:t>upper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65" dirty="0">
                <a:latin typeface="Times New Roman"/>
                <a:cs typeface="Times New Roman"/>
              </a:rPr>
              <a:t>directory</a:t>
            </a:r>
            <a:endParaRPr sz="1800">
              <a:latin typeface="Times New Roman"/>
              <a:cs typeface="Times New Roman"/>
            </a:endParaRPr>
          </a:p>
          <a:p>
            <a:pPr marL="12700" marR="1526540">
              <a:lnSpc>
                <a:spcPts val="2090"/>
              </a:lnSpc>
              <a:spcBef>
                <a:spcPts val="17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40" dirty="0">
                <a:solidFill>
                  <a:srgbClr val="F04421"/>
                </a:solidFill>
                <a:latin typeface="Times New Roman"/>
                <a:cs typeface="Times New Roman"/>
              </a:rPr>
              <a:t>cd</a:t>
            </a:r>
            <a:r>
              <a:rPr sz="1800" spc="-6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800" spc="140" dirty="0">
                <a:solidFill>
                  <a:srgbClr val="F04421"/>
                </a:solidFill>
                <a:latin typeface="Times New Roman"/>
                <a:cs typeface="Times New Roman"/>
              </a:rPr>
              <a:t>~</a:t>
            </a:r>
            <a:r>
              <a:rPr sz="1800" spc="140" dirty="0">
                <a:latin typeface="Times New Roman"/>
                <a:cs typeface="Times New Roman"/>
              </a:rPr>
              <a:t>: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50" dirty="0">
                <a:latin typeface="Times New Roman"/>
                <a:cs typeface="Times New Roman"/>
              </a:rPr>
              <a:t>change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65" dirty="0">
                <a:latin typeface="Times New Roman"/>
                <a:cs typeface="Times New Roman"/>
              </a:rPr>
              <a:t>directory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80" dirty="0">
                <a:latin typeface="Times New Roman"/>
                <a:cs typeface="Times New Roman"/>
              </a:rPr>
              <a:t>to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home/pi </a:t>
            </a:r>
            <a:r>
              <a:rPr sz="1800" spc="11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800" spc="80" dirty="0">
                <a:solidFill>
                  <a:srgbClr val="F04421"/>
                </a:solidFill>
                <a:latin typeface="Times New Roman"/>
                <a:cs typeface="Times New Roman"/>
              </a:rPr>
              <a:t>sudo</a:t>
            </a:r>
            <a:r>
              <a:rPr sz="1800" spc="-7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800" spc="75" dirty="0">
                <a:solidFill>
                  <a:srgbClr val="F04421"/>
                </a:solidFill>
                <a:latin typeface="Times New Roman"/>
                <a:cs typeface="Times New Roman"/>
              </a:rPr>
              <a:t>shutdown</a:t>
            </a:r>
            <a:r>
              <a:rPr sz="1800" spc="75" dirty="0">
                <a:latin typeface="Times New Roman"/>
                <a:cs typeface="Times New Roman"/>
              </a:rPr>
              <a:t>: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85" dirty="0">
                <a:latin typeface="Times New Roman"/>
                <a:cs typeface="Times New Roman"/>
              </a:rPr>
              <a:t>shutdown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the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70" dirty="0">
                <a:latin typeface="Times New Roman"/>
                <a:cs typeface="Times New Roman"/>
              </a:rPr>
              <a:t>system</a:t>
            </a:r>
            <a:endParaRPr sz="1800">
              <a:latin typeface="Times New Roman"/>
              <a:cs typeface="Times New Roman"/>
            </a:endParaRPr>
          </a:p>
          <a:p>
            <a:pPr marL="298450" marR="5080" indent="-285750">
              <a:lnSpc>
                <a:spcPts val="2090"/>
              </a:lnSpc>
              <a:spcBef>
                <a:spcPts val="114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35" dirty="0">
                <a:latin typeface="Times New Roman"/>
                <a:cs typeface="Times New Roman"/>
              </a:rPr>
              <a:t>e.g.,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80" dirty="0">
                <a:solidFill>
                  <a:srgbClr val="F04421"/>
                </a:solidFill>
                <a:latin typeface="Times New Roman"/>
                <a:cs typeface="Times New Roman"/>
              </a:rPr>
              <a:t>sudo</a:t>
            </a:r>
            <a:r>
              <a:rPr sz="1800" spc="-6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800" spc="85" dirty="0">
                <a:solidFill>
                  <a:srgbClr val="F04421"/>
                </a:solidFill>
                <a:latin typeface="Times New Roman"/>
                <a:cs typeface="Times New Roman"/>
              </a:rPr>
              <a:t>shutdown</a:t>
            </a:r>
            <a:r>
              <a:rPr sz="1800" spc="-5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800" spc="45" dirty="0">
                <a:solidFill>
                  <a:srgbClr val="F04421"/>
                </a:solidFill>
                <a:latin typeface="Times New Roman"/>
                <a:cs typeface="Times New Roman"/>
              </a:rPr>
              <a:t>–h</a:t>
            </a:r>
            <a:r>
              <a:rPr sz="1800" spc="-5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800" spc="75" dirty="0">
                <a:solidFill>
                  <a:srgbClr val="F04421"/>
                </a:solidFill>
                <a:latin typeface="Times New Roman"/>
                <a:cs typeface="Times New Roman"/>
              </a:rPr>
              <a:t>now</a:t>
            </a:r>
            <a:r>
              <a:rPr sz="1800" spc="-4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: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85" dirty="0">
                <a:latin typeface="Times New Roman"/>
                <a:cs typeface="Times New Roman"/>
              </a:rPr>
              <a:t>shutdown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the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70" dirty="0">
                <a:latin typeface="Times New Roman"/>
                <a:cs typeface="Times New Roman"/>
              </a:rPr>
              <a:t>system  </a:t>
            </a:r>
            <a:r>
              <a:rPr sz="1800" spc="50" dirty="0">
                <a:latin typeface="Times New Roman"/>
                <a:cs typeface="Times New Roman"/>
              </a:rPr>
              <a:t>immediately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ts val="2150"/>
              </a:lnSpc>
            </a:pPr>
            <a:r>
              <a:rPr sz="1800" spc="80" dirty="0">
                <a:solidFill>
                  <a:srgbClr val="F04421"/>
                </a:solidFill>
                <a:latin typeface="Times New Roman"/>
                <a:cs typeface="Times New Roman"/>
              </a:rPr>
              <a:t>sudo</a:t>
            </a:r>
            <a:r>
              <a:rPr sz="1800" spc="-6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800" spc="65" dirty="0">
                <a:solidFill>
                  <a:srgbClr val="F04421"/>
                </a:solidFill>
                <a:latin typeface="Times New Roman"/>
                <a:cs typeface="Times New Roman"/>
              </a:rPr>
              <a:t>reboot</a:t>
            </a:r>
            <a:r>
              <a:rPr sz="1800" spc="65" dirty="0">
                <a:latin typeface="Times New Roman"/>
                <a:cs typeface="Times New Roman"/>
              </a:rPr>
              <a:t>: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restart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the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70" dirty="0">
                <a:latin typeface="Times New Roman"/>
                <a:cs typeface="Times New Roman"/>
              </a:rPr>
              <a:t>system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7382" y="4184396"/>
            <a:ext cx="331279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Times New Roman"/>
                <a:cs typeface="Times New Roman"/>
              </a:rPr>
              <a:t>Useful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45" dirty="0">
                <a:latin typeface="Times New Roman"/>
                <a:cs typeface="Times New Roman"/>
              </a:rPr>
              <a:t>tips: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ts val="2090"/>
              </a:lnSpc>
              <a:spcBef>
                <a:spcPts val="175"/>
              </a:spcBef>
            </a:pPr>
            <a:r>
              <a:rPr sz="1800" spc="75" dirty="0">
                <a:latin typeface="Times New Roman"/>
                <a:cs typeface="Times New Roman"/>
              </a:rPr>
              <a:t>Press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"</a:t>
            </a:r>
            <a:r>
              <a:rPr sz="1800" spc="-40" dirty="0">
                <a:solidFill>
                  <a:srgbClr val="F04421"/>
                </a:solidFill>
                <a:latin typeface="Times New Roman"/>
                <a:cs typeface="Times New Roman"/>
              </a:rPr>
              <a:t>↑</a:t>
            </a:r>
            <a:r>
              <a:rPr sz="1800" spc="-40" dirty="0">
                <a:latin typeface="Times New Roman"/>
                <a:cs typeface="Times New Roman"/>
              </a:rPr>
              <a:t>":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70" dirty="0">
                <a:latin typeface="Times New Roman"/>
                <a:cs typeface="Times New Roman"/>
              </a:rPr>
              <a:t>show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the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60" dirty="0">
                <a:latin typeface="Times New Roman"/>
                <a:cs typeface="Times New Roman"/>
              </a:rPr>
              <a:t>last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70" dirty="0">
                <a:latin typeface="Times New Roman"/>
                <a:cs typeface="Times New Roman"/>
              </a:rPr>
              <a:t>command  </a:t>
            </a:r>
            <a:r>
              <a:rPr sz="1800" spc="75" dirty="0">
                <a:latin typeface="Times New Roman"/>
                <a:cs typeface="Times New Roman"/>
              </a:rPr>
              <a:t>Press </a:t>
            </a:r>
            <a:r>
              <a:rPr sz="1800" spc="5" dirty="0">
                <a:latin typeface="Times New Roman"/>
                <a:cs typeface="Times New Roman"/>
              </a:rPr>
              <a:t>"</a:t>
            </a:r>
            <a:r>
              <a:rPr sz="1800" spc="5" dirty="0">
                <a:solidFill>
                  <a:srgbClr val="F04421"/>
                </a:solidFill>
                <a:latin typeface="Times New Roman"/>
                <a:cs typeface="Times New Roman"/>
              </a:rPr>
              <a:t>Tab</a:t>
            </a:r>
            <a:r>
              <a:rPr sz="1800" spc="5" dirty="0">
                <a:latin typeface="Times New Roman"/>
                <a:cs typeface="Times New Roman"/>
              </a:rPr>
              <a:t>": </a:t>
            </a:r>
            <a:r>
              <a:rPr sz="1800" spc="80" dirty="0">
                <a:latin typeface="Times New Roman"/>
                <a:cs typeface="Times New Roman"/>
              </a:rPr>
              <a:t>auto</a:t>
            </a:r>
            <a:r>
              <a:rPr sz="1800" spc="-250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Times New Roman"/>
                <a:cs typeface="Times New Roman"/>
              </a:rPr>
              <a:t>complete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35655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Configure</a:t>
            </a:r>
            <a:r>
              <a:rPr spc="-195" dirty="0"/>
              <a:t> </a:t>
            </a:r>
            <a:r>
              <a:rPr spc="50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8015" y="1162812"/>
            <a:ext cx="5343525" cy="1767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3622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15" dirty="0">
                <a:latin typeface="Times New Roman"/>
                <a:cs typeface="Times New Roman"/>
              </a:rPr>
              <a:t>After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we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connect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to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our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Pi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by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14" dirty="0">
                <a:latin typeface="Times New Roman"/>
                <a:cs typeface="Times New Roman"/>
              </a:rPr>
              <a:t>UART,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we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can  </a:t>
            </a:r>
            <a:r>
              <a:rPr sz="2000" spc="45" dirty="0">
                <a:latin typeface="Times New Roman"/>
                <a:cs typeface="Times New Roman"/>
              </a:rPr>
              <a:t>configure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the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network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settings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Pi.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Now,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let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we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configure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the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WiFi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settings.</a:t>
            </a:r>
            <a:endParaRPr sz="2000">
              <a:latin typeface="Times New Roman"/>
              <a:cs typeface="Times New Roman"/>
            </a:endParaRPr>
          </a:p>
          <a:p>
            <a:pPr marL="728980" marR="5080" lvl="1" indent="-342900">
              <a:lnSpc>
                <a:spcPts val="2090"/>
              </a:lnSpc>
              <a:spcBef>
                <a:spcPts val="229"/>
              </a:spcBef>
              <a:buFont typeface="Arial"/>
              <a:buChar char="•"/>
              <a:tabLst>
                <a:tab pos="728345" algn="l"/>
                <a:tab pos="728980" algn="l"/>
              </a:tabLst>
            </a:pPr>
            <a:r>
              <a:rPr sz="1800" spc="30" dirty="0">
                <a:latin typeface="Times New Roman"/>
                <a:cs typeface="Times New Roman"/>
              </a:rPr>
              <a:t>Before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configure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the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WiFi,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85" dirty="0">
                <a:latin typeface="Times New Roman"/>
                <a:cs typeface="Times New Roman"/>
              </a:rPr>
              <a:t>we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60" dirty="0">
                <a:latin typeface="Times New Roman"/>
                <a:cs typeface="Times New Roman"/>
              </a:rPr>
              <a:t>should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check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our  </a:t>
            </a:r>
            <a:r>
              <a:rPr sz="1800" spc="35" dirty="0">
                <a:latin typeface="Times New Roman"/>
                <a:cs typeface="Times New Roman"/>
              </a:rPr>
              <a:t>device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has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WiFi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Times New Roman"/>
                <a:cs typeface="Times New Roman"/>
              </a:rPr>
              <a:t>Interface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45" dirty="0">
                <a:latin typeface="Times New Roman"/>
                <a:cs typeface="Times New Roman"/>
              </a:rPr>
              <a:t>wlan0,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50" dirty="0">
                <a:latin typeface="Times New Roman"/>
                <a:cs typeface="Times New Roman"/>
              </a:rPr>
              <a:t>type:</a:t>
            </a:r>
            <a:endParaRPr sz="1800">
              <a:latin typeface="Times New Roman"/>
              <a:cs typeface="Times New Roman"/>
            </a:endParaRPr>
          </a:p>
          <a:p>
            <a:pPr marR="316865" algn="ctr">
              <a:lnSpc>
                <a:spcPts val="2100"/>
              </a:lnSpc>
            </a:pPr>
            <a:r>
              <a:rPr sz="1800" spc="270" dirty="0">
                <a:solidFill>
                  <a:srgbClr val="F04421"/>
                </a:solidFill>
                <a:latin typeface="Arial"/>
                <a:cs typeface="Arial"/>
              </a:rPr>
              <a:t>ifconfig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094024"/>
            <a:ext cx="6858000" cy="13067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29</a:t>
            </a:fld>
            <a:endParaRPr spc="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3126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7588"/>
            <a:ext cx="1630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Raspberry Pi </a:t>
            </a:r>
            <a:r>
              <a:rPr sz="1200" dirty="0">
                <a:latin typeface="Arial"/>
                <a:cs typeface="Arial"/>
              </a:rPr>
              <a:t>3 </a:t>
            </a:r>
            <a:r>
              <a:rPr sz="1200" spc="-5" dirty="0">
                <a:latin typeface="Arial"/>
                <a:cs typeface="Arial"/>
              </a:rPr>
              <a:t>model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</a:t>
            </a:r>
          </a:p>
        </p:txBody>
      </p:sp>
      <p:sp>
        <p:nvSpPr>
          <p:cNvPr id="4" name="object 4"/>
          <p:cNvSpPr/>
          <p:nvPr/>
        </p:nvSpPr>
        <p:spPr>
          <a:xfrm>
            <a:off x="1228344" y="1179575"/>
            <a:ext cx="2203704" cy="3398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621627" y="4845811"/>
            <a:ext cx="1085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solidFill>
                  <a:srgbClr val="898989"/>
                </a:solidFill>
                <a:latin typeface="Trebuchet MS"/>
                <a:cs typeface="Trebuchet MS"/>
              </a:rPr>
              <a:t>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29000" y="1179575"/>
            <a:ext cx="2615183" cy="2548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568" y="4927092"/>
            <a:ext cx="21805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From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https://en.wikipedia.org/wiki/Raspberry_Pi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895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Configure</a:t>
            </a:r>
            <a:r>
              <a:rPr spc="-204" dirty="0"/>
              <a:t> </a:t>
            </a:r>
            <a:r>
              <a:rPr spc="145" dirty="0"/>
              <a:t>WiFi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8015" y="1162812"/>
            <a:ext cx="5527040" cy="2019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15" dirty="0">
                <a:latin typeface="Times New Roman"/>
                <a:cs typeface="Times New Roman"/>
              </a:rPr>
              <a:t>We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can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configure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WiFi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by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these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2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ways</a:t>
            </a:r>
            <a:endParaRPr sz="2000">
              <a:latin typeface="Times New Roman"/>
              <a:cs typeface="Times New Roman"/>
            </a:endParaRPr>
          </a:p>
          <a:p>
            <a:pPr marL="728980" lvl="1" indent="-342900">
              <a:lnSpc>
                <a:spcPts val="2125"/>
              </a:lnSpc>
              <a:spcBef>
                <a:spcPts val="105"/>
              </a:spcBef>
              <a:buFont typeface="Arial"/>
              <a:buChar char="•"/>
              <a:tabLst>
                <a:tab pos="728345" algn="l"/>
                <a:tab pos="728980" algn="l"/>
              </a:tabLst>
            </a:pPr>
            <a:r>
              <a:rPr sz="1800" spc="35" dirty="0">
                <a:latin typeface="Times New Roman"/>
                <a:cs typeface="Times New Roman"/>
              </a:rPr>
              <a:t>raspi-config</a:t>
            </a:r>
            <a:endParaRPr sz="1800">
              <a:latin typeface="Times New Roman"/>
              <a:cs typeface="Times New Roman"/>
            </a:endParaRPr>
          </a:p>
          <a:p>
            <a:pPr marL="728980" lvl="1" indent="-342900">
              <a:lnSpc>
                <a:spcPts val="2125"/>
              </a:lnSpc>
              <a:buFont typeface="Arial"/>
              <a:buChar char="•"/>
              <a:tabLst>
                <a:tab pos="728345" algn="l"/>
                <a:tab pos="728980" algn="l"/>
              </a:tabLst>
            </a:pPr>
            <a:r>
              <a:rPr sz="1800" spc="-10" dirty="0">
                <a:latin typeface="Times New Roman"/>
                <a:cs typeface="Times New Roman"/>
              </a:rPr>
              <a:t>Modify </a:t>
            </a:r>
            <a:r>
              <a:rPr sz="1800" spc="60" dirty="0">
                <a:latin typeface="Times New Roman"/>
                <a:cs typeface="Times New Roman"/>
              </a:rPr>
              <a:t>wpa-supplicant </a:t>
            </a:r>
            <a:r>
              <a:rPr sz="1800" spc="45" dirty="0">
                <a:latin typeface="Times New Roman"/>
                <a:cs typeface="Times New Roman"/>
              </a:rPr>
              <a:t>configuration</a:t>
            </a:r>
            <a:r>
              <a:rPr sz="1800" spc="-2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file</a:t>
            </a:r>
            <a:endParaRPr sz="18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50" dirty="0">
                <a:latin typeface="Times New Roman"/>
                <a:cs typeface="Times New Roman"/>
              </a:rPr>
              <a:t>The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following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introduces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how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to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configure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WiFi  </a:t>
            </a:r>
            <a:r>
              <a:rPr sz="2000" spc="50" dirty="0">
                <a:latin typeface="Times New Roman"/>
                <a:cs typeface="Times New Roman"/>
              </a:rPr>
              <a:t>by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raspi-config.</a:t>
            </a:r>
            <a:endParaRPr sz="2000">
              <a:latin typeface="Times New Roman"/>
              <a:cs typeface="Times New Roman"/>
            </a:endParaRPr>
          </a:p>
          <a:p>
            <a:pPr marL="728980" lvl="1" indent="-342900">
              <a:lnSpc>
                <a:spcPts val="2050"/>
              </a:lnSpc>
              <a:spcBef>
                <a:spcPts val="5"/>
              </a:spcBef>
              <a:buFont typeface="Arial"/>
              <a:buChar char="•"/>
              <a:tabLst>
                <a:tab pos="728345" algn="l"/>
                <a:tab pos="728980" algn="l"/>
              </a:tabLst>
            </a:pPr>
            <a:r>
              <a:rPr sz="1800" spc="20" dirty="0">
                <a:latin typeface="Times New Roman"/>
                <a:cs typeface="Times New Roman"/>
              </a:rPr>
              <a:t>Type:</a:t>
            </a:r>
            <a:endParaRPr sz="1800">
              <a:latin typeface="Times New Roman"/>
              <a:cs typeface="Times New Roman"/>
            </a:endParaRPr>
          </a:p>
          <a:p>
            <a:pPr marL="1358265">
              <a:lnSpc>
                <a:spcPts val="2050"/>
              </a:lnSpc>
            </a:pPr>
            <a:r>
              <a:rPr sz="1800" spc="10" dirty="0">
                <a:solidFill>
                  <a:srgbClr val="F04421"/>
                </a:solidFill>
                <a:latin typeface="Arial"/>
                <a:cs typeface="Arial"/>
              </a:rPr>
              <a:t>sudo</a:t>
            </a:r>
            <a:r>
              <a:rPr sz="1800" spc="480" dirty="0">
                <a:solidFill>
                  <a:srgbClr val="F04421"/>
                </a:solidFill>
                <a:latin typeface="Arial"/>
                <a:cs typeface="Arial"/>
              </a:rPr>
              <a:t> </a:t>
            </a:r>
            <a:r>
              <a:rPr sz="1800" spc="204" dirty="0">
                <a:solidFill>
                  <a:srgbClr val="F04421"/>
                </a:solidFill>
                <a:latin typeface="Arial"/>
                <a:cs typeface="Arial"/>
              </a:rPr>
              <a:t>raspi-config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5500" y="3347351"/>
            <a:ext cx="4749800" cy="253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30</a:t>
            </a:fld>
            <a:endParaRPr spc="2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895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Configure</a:t>
            </a:r>
            <a:r>
              <a:rPr spc="-204" dirty="0"/>
              <a:t> </a:t>
            </a:r>
            <a:r>
              <a:rPr spc="145" dirty="0"/>
              <a:t>WiFi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3119120" cy="728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Step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5623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20" dirty="0">
                <a:latin typeface="Times New Roman"/>
                <a:cs typeface="Times New Roman"/>
              </a:rPr>
              <a:t>Select </a:t>
            </a:r>
            <a:r>
              <a:rPr sz="2000" spc="105" dirty="0">
                <a:latin typeface="Times New Roman"/>
                <a:cs typeface="Times New Roman"/>
              </a:rPr>
              <a:t>2 </a:t>
            </a:r>
            <a:r>
              <a:rPr sz="2000" spc="70" dirty="0">
                <a:latin typeface="Times New Roman"/>
                <a:cs typeface="Times New Roman"/>
              </a:rPr>
              <a:t>Network</a:t>
            </a:r>
            <a:r>
              <a:rPr sz="2000" spc="-36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Options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6424" y="2103120"/>
            <a:ext cx="4645152" cy="2243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31</a:t>
            </a:fld>
            <a:endParaRPr spc="2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895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Configure</a:t>
            </a:r>
            <a:r>
              <a:rPr spc="-204" dirty="0"/>
              <a:t> </a:t>
            </a:r>
            <a:r>
              <a:rPr spc="145" dirty="0"/>
              <a:t>WiFi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1967864" cy="728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Step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5623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20" dirty="0">
                <a:latin typeface="Times New Roman"/>
                <a:cs typeface="Times New Roman"/>
              </a:rPr>
              <a:t>Select </a:t>
            </a:r>
            <a:r>
              <a:rPr sz="2000" spc="10" dirty="0">
                <a:latin typeface="Times New Roman"/>
                <a:cs typeface="Times New Roman"/>
              </a:rPr>
              <a:t>N2</a:t>
            </a:r>
            <a:r>
              <a:rPr sz="2000" spc="-195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Wi-fi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6424" y="2093976"/>
            <a:ext cx="4645152" cy="2261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32</a:t>
            </a:fld>
            <a:endParaRPr spc="2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895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Configure</a:t>
            </a:r>
            <a:r>
              <a:rPr spc="-204" dirty="0"/>
              <a:t> </a:t>
            </a:r>
            <a:r>
              <a:rPr spc="145" dirty="0"/>
              <a:t>WiFi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2317115" cy="728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Step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5623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20" dirty="0">
                <a:latin typeface="Times New Roman"/>
                <a:cs typeface="Times New Roman"/>
              </a:rPr>
              <a:t>Select </a:t>
            </a:r>
            <a:r>
              <a:rPr sz="2000" spc="100" dirty="0">
                <a:latin typeface="Times New Roman"/>
                <a:cs typeface="Times New Roman"/>
              </a:rPr>
              <a:t>the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country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79575" y="1569719"/>
            <a:ext cx="4498848" cy="3307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33</a:t>
            </a:fld>
            <a:endParaRPr spc="2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895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Configure</a:t>
            </a:r>
            <a:r>
              <a:rPr spc="-204" dirty="0"/>
              <a:t> </a:t>
            </a:r>
            <a:r>
              <a:rPr spc="145" dirty="0"/>
              <a:t>WiFi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3185160" cy="728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Step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5623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75" dirty="0">
                <a:latin typeface="Times New Roman"/>
                <a:cs typeface="Times New Roman"/>
              </a:rPr>
              <a:t>Enter </a:t>
            </a:r>
            <a:r>
              <a:rPr sz="2000" spc="80" dirty="0">
                <a:latin typeface="Times New Roman"/>
                <a:cs typeface="Times New Roman"/>
              </a:rPr>
              <a:t>your</a:t>
            </a:r>
            <a:r>
              <a:rPr sz="2000" spc="-330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WiFi </a:t>
            </a:r>
            <a:r>
              <a:rPr sz="2000" dirty="0">
                <a:latin typeface="Times New Roman"/>
                <a:cs typeface="Times New Roman"/>
              </a:rPr>
              <a:t>AP's </a:t>
            </a:r>
            <a:r>
              <a:rPr sz="2000" spc="-100" dirty="0">
                <a:latin typeface="Times New Roman"/>
                <a:cs typeface="Times New Roman"/>
              </a:rPr>
              <a:t>SSID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03960" y="1581911"/>
            <a:ext cx="4450080" cy="3282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34</a:t>
            </a:fld>
            <a:endParaRPr spc="2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895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Configure</a:t>
            </a:r>
            <a:r>
              <a:rPr spc="-204" dirty="0"/>
              <a:t> </a:t>
            </a:r>
            <a:r>
              <a:rPr spc="145" dirty="0"/>
              <a:t>WiFi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3568065" cy="728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Step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5623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75" dirty="0">
                <a:latin typeface="Times New Roman"/>
                <a:cs typeface="Times New Roman"/>
              </a:rPr>
              <a:t>Enter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passphrase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that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00" dirty="0">
                <a:latin typeface="Times New Roman"/>
                <a:cs typeface="Times New Roman"/>
              </a:rPr>
              <a:t>SSID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9680" y="1569719"/>
            <a:ext cx="4358640" cy="3307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35</a:t>
            </a:fld>
            <a:endParaRPr spc="2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895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Configure</a:t>
            </a:r>
            <a:r>
              <a:rPr spc="-204" dirty="0"/>
              <a:t> </a:t>
            </a:r>
            <a:r>
              <a:rPr spc="145" dirty="0"/>
              <a:t>WiFi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4611370" cy="103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Step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56235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-15" dirty="0">
                <a:latin typeface="Times New Roman"/>
                <a:cs typeface="Times New Roman"/>
              </a:rPr>
              <a:t>Verify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whether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your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Pi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has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successfully  </a:t>
            </a:r>
            <a:r>
              <a:rPr sz="2000" spc="55" dirty="0">
                <a:latin typeface="Times New Roman"/>
                <a:cs typeface="Times New Roman"/>
              </a:rPr>
              <a:t>connected.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8015" y="1772412"/>
            <a:ext cx="9131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Times New Roman"/>
                <a:cs typeface="Times New Roman"/>
              </a:rPr>
              <a:t>Ty</a:t>
            </a:r>
            <a:r>
              <a:rPr sz="2000" spc="105" dirty="0">
                <a:latin typeface="Times New Roman"/>
                <a:cs typeface="Times New Roman"/>
              </a:rPr>
              <a:t>p</a:t>
            </a:r>
            <a:r>
              <a:rPr sz="2000" spc="85" dirty="0"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8015" y="3906011"/>
            <a:ext cx="55606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40" dirty="0">
                <a:latin typeface="Times New Roman"/>
                <a:cs typeface="Times New Roman"/>
              </a:rPr>
              <a:t>If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inet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addr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field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has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no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address,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check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that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your  </a:t>
            </a:r>
            <a:r>
              <a:rPr sz="2000" spc="95" dirty="0">
                <a:latin typeface="Times New Roman"/>
                <a:cs typeface="Times New Roman"/>
              </a:rPr>
              <a:t>password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and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00" dirty="0">
                <a:latin typeface="Times New Roman"/>
                <a:cs typeface="Times New Roman"/>
              </a:rPr>
              <a:t>SSID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are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correct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by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looking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000" spc="70" dirty="0">
                <a:solidFill>
                  <a:srgbClr val="F04421"/>
                </a:solidFill>
                <a:latin typeface="Times New Roman"/>
                <a:cs typeface="Times New Roman"/>
              </a:rPr>
              <a:t>/etc/wpa_supplicant/wpa_supplicant.conf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9538" y="2168004"/>
            <a:ext cx="5279796" cy="1533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54352" y="1831339"/>
            <a:ext cx="1781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70" dirty="0">
                <a:solidFill>
                  <a:srgbClr val="F04421"/>
                </a:solidFill>
                <a:latin typeface="Arial"/>
                <a:cs typeface="Arial"/>
              </a:rPr>
              <a:t>ifconfig</a:t>
            </a:r>
            <a:r>
              <a:rPr sz="1800" spc="430" dirty="0">
                <a:solidFill>
                  <a:srgbClr val="F04421"/>
                </a:solidFill>
                <a:latin typeface="Arial"/>
                <a:cs typeface="Arial"/>
              </a:rPr>
              <a:t> </a:t>
            </a:r>
            <a:r>
              <a:rPr sz="1800" spc="40" dirty="0">
                <a:solidFill>
                  <a:srgbClr val="F04421"/>
                </a:solidFill>
                <a:latin typeface="Arial"/>
                <a:cs typeface="Arial"/>
              </a:rPr>
              <a:t>wlan0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03997" y="2482976"/>
            <a:ext cx="1219835" cy="168910"/>
          </a:xfrm>
          <a:custGeom>
            <a:avLst/>
            <a:gdLst/>
            <a:ahLst/>
            <a:cxnLst/>
            <a:rect l="l" t="t" r="r" b="b"/>
            <a:pathLst>
              <a:path w="1219835" h="168910">
                <a:moveTo>
                  <a:pt x="0" y="0"/>
                </a:moveTo>
                <a:lnTo>
                  <a:pt x="1219750" y="0"/>
                </a:lnTo>
                <a:lnTo>
                  <a:pt x="1219750" y="168789"/>
                </a:lnTo>
                <a:lnTo>
                  <a:pt x="0" y="16878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36</a:t>
            </a:fld>
            <a:endParaRPr spc="2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895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Configure</a:t>
            </a:r>
            <a:r>
              <a:rPr spc="-204" dirty="0"/>
              <a:t> </a:t>
            </a:r>
            <a:r>
              <a:rPr spc="145" dirty="0"/>
              <a:t>WiFi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37</a:t>
            </a:fld>
            <a:endParaRPr spc="20" dirty="0"/>
          </a:p>
        </p:txBody>
      </p:sp>
      <p:sp>
        <p:nvSpPr>
          <p:cNvPr id="3" name="object 3"/>
          <p:cNvSpPr txBox="1"/>
          <p:nvPr/>
        </p:nvSpPr>
        <p:spPr>
          <a:xfrm>
            <a:off x="310026" y="765047"/>
            <a:ext cx="6170930" cy="32624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Step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7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6731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73100" algn="l"/>
                <a:tab pos="673735" algn="l"/>
              </a:tabLst>
            </a:pPr>
            <a:r>
              <a:rPr sz="2000" spc="40" dirty="0">
                <a:latin typeface="Times New Roman"/>
                <a:cs typeface="Times New Roman"/>
              </a:rPr>
              <a:t>Type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800" spc="10" dirty="0">
                <a:solidFill>
                  <a:srgbClr val="F04421"/>
                </a:solidFill>
                <a:latin typeface="Arial"/>
                <a:cs typeface="Arial"/>
              </a:rPr>
              <a:t>sudo </a:t>
            </a:r>
            <a:r>
              <a:rPr sz="1800" spc="-20" dirty="0">
                <a:solidFill>
                  <a:srgbClr val="F04421"/>
                </a:solidFill>
                <a:latin typeface="Arial"/>
                <a:cs typeface="Arial"/>
              </a:rPr>
              <a:t>nano</a:t>
            </a:r>
            <a:r>
              <a:rPr sz="1800" spc="10" dirty="0">
                <a:solidFill>
                  <a:srgbClr val="F04421"/>
                </a:solidFill>
                <a:latin typeface="Arial"/>
                <a:cs typeface="Arial"/>
              </a:rPr>
              <a:t> </a:t>
            </a:r>
            <a:r>
              <a:rPr sz="1800" spc="145" dirty="0">
                <a:solidFill>
                  <a:srgbClr val="F04421"/>
                </a:solidFill>
                <a:latin typeface="Arial"/>
                <a:cs typeface="Arial"/>
              </a:rPr>
              <a:t>/etc/wpa_supplicant/wpa_supplicant.conf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673100" marR="26416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73100" algn="l"/>
                <a:tab pos="673735" algn="l"/>
              </a:tabLst>
            </a:pPr>
            <a:r>
              <a:rPr sz="2000" dirty="0">
                <a:latin typeface="Times New Roman"/>
                <a:cs typeface="Times New Roman"/>
              </a:rPr>
              <a:t>Check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the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following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two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fields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are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correct.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40" dirty="0">
                <a:latin typeface="Times New Roman"/>
                <a:cs typeface="Times New Roman"/>
              </a:rPr>
              <a:t>If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not,  </a:t>
            </a:r>
            <a:r>
              <a:rPr sz="2000" spc="30" dirty="0">
                <a:latin typeface="Times New Roman"/>
                <a:cs typeface="Times New Roman"/>
              </a:rPr>
              <a:t>modify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them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and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reboot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Pi</a:t>
            </a:r>
            <a:endParaRPr lang="en-US" sz="2000" dirty="0">
              <a:latin typeface="Times New Roman"/>
              <a:cs typeface="Times New Roman"/>
            </a:endParaRPr>
          </a:p>
          <a:p>
            <a:pPr marL="330200" marR="264160">
              <a:lnSpc>
                <a:spcPct val="100000"/>
              </a:lnSpc>
              <a:spcBef>
                <a:spcPts val="5"/>
              </a:spcBef>
              <a:tabLst>
                <a:tab pos="673100" algn="l"/>
                <a:tab pos="673735" algn="l"/>
              </a:tabLst>
            </a:pPr>
            <a:r>
              <a:rPr lang="en-US" sz="2000" spc="85" dirty="0">
                <a:solidFill>
                  <a:srgbClr val="F04421"/>
                </a:solidFill>
                <a:latin typeface="Times New Roman"/>
                <a:cs typeface="Times New Roman"/>
              </a:rPr>
              <a:t>	</a:t>
            </a:r>
            <a:r>
              <a:rPr sz="1600" spc="85" dirty="0">
                <a:solidFill>
                  <a:srgbClr val="F04421"/>
                </a:solidFill>
                <a:latin typeface="Arial"/>
                <a:cs typeface="Arial"/>
              </a:rPr>
              <a:t>network={</a:t>
            </a:r>
            <a:endParaRPr sz="1600" dirty="0">
              <a:latin typeface="Arial"/>
              <a:cs typeface="Arial"/>
            </a:endParaRPr>
          </a:p>
          <a:p>
            <a:pPr marL="2256790" marR="2016125">
              <a:lnSpc>
                <a:spcPts val="1900"/>
              </a:lnSpc>
              <a:spcBef>
                <a:spcPts val="65"/>
              </a:spcBef>
            </a:pPr>
            <a:r>
              <a:rPr sz="1600" spc="65" dirty="0">
                <a:solidFill>
                  <a:srgbClr val="F04421"/>
                </a:solidFill>
                <a:latin typeface="Arial"/>
                <a:cs typeface="Arial"/>
              </a:rPr>
              <a:t>ssid="SSID </a:t>
            </a:r>
            <a:r>
              <a:rPr sz="1600" spc="210" dirty="0">
                <a:solidFill>
                  <a:srgbClr val="F04421"/>
                </a:solidFill>
                <a:latin typeface="Arial"/>
                <a:cs typeface="Arial"/>
              </a:rPr>
              <a:t>of </a:t>
            </a:r>
            <a:r>
              <a:rPr sz="1600" spc="-30" dirty="0">
                <a:solidFill>
                  <a:srgbClr val="F04421"/>
                </a:solidFill>
                <a:latin typeface="Arial"/>
                <a:cs typeface="Arial"/>
              </a:rPr>
              <a:t>AP"  </a:t>
            </a:r>
            <a:r>
              <a:rPr sz="1600" spc="55" dirty="0">
                <a:solidFill>
                  <a:srgbClr val="F04421"/>
                </a:solidFill>
                <a:latin typeface="Arial"/>
                <a:cs typeface="Arial"/>
              </a:rPr>
              <a:t>psk="password"</a:t>
            </a:r>
            <a:endParaRPr sz="1600" dirty="0">
              <a:latin typeface="Arial"/>
              <a:cs typeface="Arial"/>
            </a:endParaRPr>
          </a:p>
          <a:p>
            <a:pPr marR="1486535" algn="ctr">
              <a:lnSpc>
                <a:spcPts val="1910"/>
              </a:lnSpc>
              <a:spcBef>
                <a:spcPts val="10"/>
              </a:spcBef>
            </a:pPr>
            <a:r>
              <a:rPr sz="1600" spc="-725" dirty="0">
                <a:solidFill>
                  <a:srgbClr val="F04421"/>
                </a:solidFill>
                <a:latin typeface="Arial"/>
                <a:cs typeface="Arial"/>
              </a:rPr>
              <a:t>…</a:t>
            </a:r>
            <a:endParaRPr sz="1600" dirty="0">
              <a:latin typeface="Arial"/>
              <a:cs typeface="Arial"/>
            </a:endParaRPr>
          </a:p>
          <a:p>
            <a:pPr marL="1367790">
              <a:lnSpc>
                <a:spcPts val="1910"/>
              </a:lnSpc>
            </a:pPr>
            <a:r>
              <a:rPr lang="zh-TW" altLang="en-US" sz="1600" spc="345" dirty="0">
                <a:solidFill>
                  <a:srgbClr val="F04421"/>
                </a:solidFill>
                <a:latin typeface="Arial"/>
                <a:cs typeface="Arial"/>
              </a:rPr>
              <a:t>   </a:t>
            </a:r>
            <a:r>
              <a:rPr sz="1600" spc="345" dirty="0">
                <a:solidFill>
                  <a:srgbClr val="F04421"/>
                </a:solidFill>
                <a:latin typeface="Arial"/>
                <a:cs typeface="Arial"/>
              </a:rPr>
              <a:t>}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5126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Connect </a:t>
            </a:r>
            <a:r>
              <a:rPr spc="-100" dirty="0"/>
              <a:t>to</a:t>
            </a:r>
            <a:r>
              <a:rPr spc="-505" dirty="0"/>
              <a:t> </a:t>
            </a:r>
            <a:r>
              <a:rPr spc="35" dirty="0"/>
              <a:t>Pi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38</a:t>
            </a:fld>
            <a:endParaRPr spc="20" dirty="0"/>
          </a:p>
        </p:txBody>
      </p:sp>
      <p:sp>
        <p:nvSpPr>
          <p:cNvPr id="3" name="object 3"/>
          <p:cNvSpPr txBox="1"/>
          <p:nvPr/>
        </p:nvSpPr>
        <p:spPr>
          <a:xfrm>
            <a:off x="628015" y="1162812"/>
            <a:ext cx="5492750" cy="2712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8636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15" dirty="0">
                <a:latin typeface="Times New Roman"/>
                <a:cs typeface="Times New Roman"/>
              </a:rPr>
              <a:t>After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we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have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set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up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the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network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Raspberry  </a:t>
            </a:r>
            <a:r>
              <a:rPr sz="2000" spc="-30" dirty="0">
                <a:latin typeface="Times New Roman"/>
                <a:cs typeface="Times New Roman"/>
              </a:rPr>
              <a:t>Pi, </a:t>
            </a:r>
            <a:r>
              <a:rPr sz="2000" spc="95" dirty="0">
                <a:latin typeface="Times New Roman"/>
                <a:cs typeface="Times New Roman"/>
              </a:rPr>
              <a:t>we </a:t>
            </a:r>
            <a:r>
              <a:rPr sz="2000" spc="65" dirty="0">
                <a:latin typeface="Times New Roman"/>
                <a:cs typeface="Times New Roman"/>
              </a:rPr>
              <a:t>can </a:t>
            </a:r>
            <a:r>
              <a:rPr sz="2000" spc="70" dirty="0">
                <a:latin typeface="Times New Roman"/>
                <a:cs typeface="Times New Roman"/>
              </a:rPr>
              <a:t>connect </a:t>
            </a:r>
            <a:r>
              <a:rPr sz="2000" spc="100" dirty="0">
                <a:latin typeface="Times New Roman"/>
                <a:cs typeface="Times New Roman"/>
              </a:rPr>
              <a:t>that </a:t>
            </a:r>
            <a:r>
              <a:rPr sz="2000" spc="10" dirty="0">
                <a:latin typeface="Times New Roman"/>
                <a:cs typeface="Times New Roman"/>
              </a:rPr>
              <a:t>Pi </a:t>
            </a:r>
            <a:r>
              <a:rPr sz="2000" spc="50" dirty="0">
                <a:latin typeface="Times New Roman"/>
                <a:cs typeface="Times New Roman"/>
              </a:rPr>
              <a:t>by </a:t>
            </a:r>
            <a:r>
              <a:rPr sz="2000" spc="-110" dirty="0">
                <a:latin typeface="Times New Roman"/>
                <a:cs typeface="Times New Roman"/>
              </a:rPr>
              <a:t>SSH </a:t>
            </a:r>
            <a:r>
              <a:rPr sz="2000" spc="110" dirty="0">
                <a:latin typeface="Times New Roman"/>
                <a:cs typeface="Times New Roman"/>
              </a:rPr>
              <a:t>or </a:t>
            </a:r>
            <a:r>
              <a:rPr sz="2000" spc="-180" dirty="0">
                <a:latin typeface="Times New Roman"/>
                <a:cs typeface="Times New Roman"/>
              </a:rPr>
              <a:t>VNC  </a:t>
            </a:r>
            <a:r>
              <a:rPr sz="2000" spc="80" dirty="0">
                <a:latin typeface="Times New Roman"/>
                <a:cs typeface="Times New Roman"/>
              </a:rPr>
              <a:t>without </a:t>
            </a:r>
            <a:r>
              <a:rPr sz="2000" spc="50" dirty="0">
                <a:latin typeface="Times New Roman"/>
                <a:cs typeface="Times New Roman"/>
              </a:rPr>
              <a:t>using </a:t>
            </a:r>
            <a:r>
              <a:rPr sz="2000" spc="-75" dirty="0">
                <a:latin typeface="Times New Roman"/>
                <a:cs typeface="Times New Roman"/>
              </a:rPr>
              <a:t>TTL</a:t>
            </a:r>
            <a:r>
              <a:rPr sz="2000" spc="-330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cable.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15" dirty="0">
                <a:latin typeface="Times New Roman"/>
                <a:cs typeface="Times New Roman"/>
              </a:rPr>
              <a:t>We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recommend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you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using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05" dirty="0">
                <a:latin typeface="Times New Roman"/>
                <a:cs typeface="Times New Roman"/>
              </a:rPr>
              <a:t>SSH.</a:t>
            </a:r>
            <a:endParaRPr sz="20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30" dirty="0">
                <a:latin typeface="Times New Roman"/>
                <a:cs typeface="Times New Roman"/>
              </a:rPr>
              <a:t>Mac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OS/Linux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users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use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terminal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and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Windows  </a:t>
            </a:r>
            <a:r>
              <a:rPr sz="2000" spc="100" dirty="0">
                <a:latin typeface="Times New Roman"/>
                <a:cs typeface="Times New Roman"/>
              </a:rPr>
              <a:t>users </a:t>
            </a:r>
            <a:r>
              <a:rPr sz="2000" spc="95" dirty="0">
                <a:latin typeface="Times New Roman"/>
                <a:cs typeface="Times New Roman"/>
              </a:rPr>
              <a:t>need </a:t>
            </a:r>
            <a:r>
              <a:rPr sz="2000" spc="50" dirty="0">
                <a:latin typeface="Times New Roman"/>
                <a:cs typeface="Times New Roman"/>
              </a:rPr>
              <a:t>install</a:t>
            </a:r>
            <a:r>
              <a:rPr sz="2000" spc="-340" dirty="0">
                <a:latin typeface="Times New Roman"/>
                <a:cs typeface="Times New Roman"/>
              </a:rPr>
              <a:t> </a:t>
            </a:r>
            <a:r>
              <a:rPr sz="2000" spc="-110" dirty="0">
                <a:latin typeface="Times New Roman"/>
                <a:cs typeface="Times New Roman"/>
              </a:rPr>
              <a:t>SSH </a:t>
            </a:r>
            <a:r>
              <a:rPr sz="2000" spc="45" dirty="0">
                <a:latin typeface="Times New Roman"/>
                <a:cs typeface="Times New Roman"/>
              </a:rPr>
              <a:t>client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10" dirty="0">
                <a:latin typeface="Times New Roman"/>
                <a:cs typeface="Times New Roman"/>
              </a:rPr>
              <a:t>SSH </a:t>
            </a:r>
            <a:r>
              <a:rPr sz="2000" spc="50" dirty="0">
                <a:latin typeface="Times New Roman"/>
                <a:cs typeface="Times New Roman"/>
              </a:rPr>
              <a:t>clients </a:t>
            </a:r>
            <a:r>
              <a:rPr sz="2000" spc="85" dirty="0">
                <a:latin typeface="Times New Roman"/>
                <a:cs typeface="Times New Roman"/>
              </a:rPr>
              <a:t>on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Windows</a:t>
            </a:r>
            <a:endParaRPr sz="2000">
              <a:latin typeface="Times New Roman"/>
              <a:cs typeface="Times New Roman"/>
            </a:endParaRPr>
          </a:p>
          <a:p>
            <a:pPr marL="728980" lvl="1" indent="-342900">
              <a:lnSpc>
                <a:spcPts val="2125"/>
              </a:lnSpc>
              <a:spcBef>
                <a:spcPts val="100"/>
              </a:spcBef>
              <a:buFont typeface="Arial"/>
              <a:buChar char="•"/>
              <a:tabLst>
                <a:tab pos="728345" algn="l"/>
                <a:tab pos="728980" algn="l"/>
              </a:tabLst>
            </a:pPr>
            <a:r>
              <a:rPr sz="1800" spc="65" dirty="0">
                <a:latin typeface="Times New Roman"/>
                <a:cs typeface="Times New Roman"/>
              </a:rPr>
              <a:t>Putty</a:t>
            </a:r>
            <a:endParaRPr sz="1800">
              <a:latin typeface="Times New Roman"/>
              <a:cs typeface="Times New Roman"/>
            </a:endParaRPr>
          </a:p>
          <a:p>
            <a:pPr marL="728980" lvl="1" indent="-342900">
              <a:lnSpc>
                <a:spcPts val="2125"/>
              </a:lnSpc>
              <a:buFont typeface="Arial"/>
              <a:buChar char="•"/>
              <a:tabLst>
                <a:tab pos="728345" algn="l"/>
                <a:tab pos="728980" algn="l"/>
              </a:tabLst>
            </a:pPr>
            <a:r>
              <a:rPr sz="1800" spc="-25" dirty="0">
                <a:latin typeface="Times New Roman"/>
                <a:cs typeface="Times New Roman"/>
              </a:rPr>
              <a:t>OpenSSH </a:t>
            </a:r>
            <a:r>
              <a:rPr sz="1800" spc="55" dirty="0">
                <a:latin typeface="Times New Roman"/>
                <a:cs typeface="Times New Roman"/>
              </a:rPr>
              <a:t>(Win10 </a:t>
            </a:r>
            <a:r>
              <a:rPr sz="1800" spc="50" dirty="0">
                <a:latin typeface="Times New Roman"/>
                <a:cs typeface="Times New Roman"/>
              </a:rPr>
              <a:t>can </a:t>
            </a:r>
            <a:r>
              <a:rPr sz="1800" spc="65" dirty="0">
                <a:latin typeface="Times New Roman"/>
                <a:cs typeface="Times New Roman"/>
              </a:rPr>
              <a:t>enable</a:t>
            </a:r>
            <a:r>
              <a:rPr sz="1800" spc="-300" dirty="0">
                <a:latin typeface="Times New Roman"/>
                <a:cs typeface="Times New Roman"/>
              </a:rPr>
              <a:t> </a:t>
            </a:r>
            <a:r>
              <a:rPr sz="1800" spc="65" dirty="0">
                <a:latin typeface="Times New Roman"/>
                <a:cs typeface="Times New Roman"/>
              </a:rPr>
              <a:t>it)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36385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Connect </a:t>
            </a:r>
            <a:r>
              <a:rPr spc="-100" dirty="0"/>
              <a:t>to </a:t>
            </a:r>
            <a:r>
              <a:rPr spc="35" dirty="0"/>
              <a:t>Pi</a:t>
            </a:r>
            <a:r>
              <a:rPr spc="-560" dirty="0"/>
              <a:t> </a:t>
            </a:r>
            <a:r>
              <a:rPr spc="105" dirty="0"/>
              <a:t>(SSH)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8015" y="1162812"/>
            <a:ext cx="54032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30" dirty="0">
                <a:latin typeface="Times New Roman"/>
                <a:cs typeface="Times New Roman"/>
              </a:rPr>
              <a:t>Before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using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14" dirty="0">
                <a:latin typeface="Times New Roman"/>
                <a:cs typeface="Times New Roman"/>
              </a:rPr>
              <a:t>SSH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to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login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Pi,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we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have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to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enable  </a:t>
            </a:r>
            <a:r>
              <a:rPr sz="2000" spc="-110" dirty="0">
                <a:latin typeface="Times New Roman"/>
                <a:cs typeface="Times New Roman"/>
              </a:rPr>
              <a:t>SSH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10" dirty="0">
                <a:latin typeface="Times New Roman"/>
                <a:cs typeface="Times New Roman"/>
              </a:rPr>
              <a:t>Pi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first.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8015" y="1772412"/>
            <a:ext cx="9131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Times New Roman"/>
                <a:cs typeface="Times New Roman"/>
              </a:rPr>
              <a:t>Ty</a:t>
            </a:r>
            <a:r>
              <a:rPr sz="2000" spc="105" dirty="0">
                <a:latin typeface="Times New Roman"/>
                <a:cs typeface="Times New Roman"/>
              </a:rPr>
              <a:t>p</a:t>
            </a:r>
            <a:r>
              <a:rPr sz="2000" spc="85" dirty="0">
                <a:latin typeface="Times New Roman"/>
                <a:cs typeface="Times New Roman"/>
              </a:rPr>
              <a:t>e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69792" y="1808936"/>
            <a:ext cx="2157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04421"/>
                </a:solidFill>
                <a:latin typeface="Arial"/>
                <a:cs typeface="Arial"/>
              </a:rPr>
              <a:t>sudo</a:t>
            </a:r>
            <a:r>
              <a:rPr sz="1800" spc="440" dirty="0">
                <a:solidFill>
                  <a:srgbClr val="F04421"/>
                </a:solidFill>
                <a:latin typeface="Arial"/>
                <a:cs typeface="Arial"/>
              </a:rPr>
              <a:t> </a:t>
            </a:r>
            <a:r>
              <a:rPr sz="1800" spc="204" dirty="0">
                <a:solidFill>
                  <a:srgbClr val="F04421"/>
                </a:solidFill>
                <a:latin typeface="Arial"/>
                <a:cs typeface="Arial"/>
              </a:rPr>
              <a:t>raspi-config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8252" y="2189460"/>
            <a:ext cx="4643125" cy="28774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39</a:t>
            </a:fld>
            <a:endParaRPr spc="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3126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7588"/>
            <a:ext cx="1630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Raspberry Pi </a:t>
            </a:r>
            <a:r>
              <a:rPr sz="1200" dirty="0">
                <a:latin typeface="Arial"/>
                <a:cs typeface="Arial"/>
              </a:rPr>
              <a:t>3 </a:t>
            </a:r>
            <a:r>
              <a:rPr sz="1200" spc="-5" dirty="0">
                <a:latin typeface="Arial"/>
                <a:cs typeface="Arial"/>
              </a:rPr>
              <a:t>model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25167" y="1426463"/>
            <a:ext cx="3593591" cy="2401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13768" y="1960371"/>
            <a:ext cx="10922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7788C4"/>
                </a:solidFill>
                <a:latin typeface="Times New Roman"/>
                <a:cs typeface="Times New Roman"/>
              </a:rPr>
              <a:t>USB </a:t>
            </a:r>
            <a:r>
              <a:rPr sz="1600" spc="70" dirty="0">
                <a:solidFill>
                  <a:srgbClr val="7788C4"/>
                </a:solidFill>
                <a:latin typeface="Times New Roman"/>
                <a:cs typeface="Times New Roman"/>
              </a:rPr>
              <a:t>Port </a:t>
            </a:r>
            <a:r>
              <a:rPr sz="1600" spc="-120" dirty="0">
                <a:solidFill>
                  <a:srgbClr val="7788C4"/>
                </a:solidFill>
                <a:latin typeface="Times New Roman"/>
                <a:cs typeface="Times New Roman"/>
              </a:rPr>
              <a:t>*</a:t>
            </a:r>
            <a:r>
              <a:rPr sz="1600" spc="-204" dirty="0">
                <a:solidFill>
                  <a:srgbClr val="7788C4"/>
                </a:solidFill>
                <a:latin typeface="Times New Roman"/>
                <a:cs typeface="Times New Roman"/>
              </a:rPr>
              <a:t> </a:t>
            </a:r>
            <a:r>
              <a:rPr sz="1600" spc="85" dirty="0">
                <a:solidFill>
                  <a:srgbClr val="7788C4"/>
                </a:solidFill>
                <a:latin typeface="Times New Roman"/>
                <a:cs typeface="Times New Roman"/>
              </a:rPr>
              <a:t>4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07864" y="1405127"/>
            <a:ext cx="740663" cy="624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78030" y="1655191"/>
            <a:ext cx="430530" cy="310515"/>
          </a:xfrm>
          <a:custGeom>
            <a:avLst/>
            <a:gdLst/>
            <a:ahLst/>
            <a:cxnLst/>
            <a:rect l="l" t="t" r="r" b="b"/>
            <a:pathLst>
              <a:path w="430529" h="310514">
                <a:moveTo>
                  <a:pt x="210278" y="97424"/>
                </a:moveTo>
                <a:lnTo>
                  <a:pt x="167319" y="160356"/>
                </a:lnTo>
                <a:lnTo>
                  <a:pt x="387146" y="310426"/>
                </a:lnTo>
                <a:lnTo>
                  <a:pt x="430110" y="247497"/>
                </a:lnTo>
                <a:lnTo>
                  <a:pt x="210278" y="97424"/>
                </a:lnTo>
                <a:close/>
              </a:path>
              <a:path w="430529" h="310514">
                <a:moveTo>
                  <a:pt x="0" y="0"/>
                </a:moveTo>
                <a:lnTo>
                  <a:pt x="124358" y="223291"/>
                </a:lnTo>
                <a:lnTo>
                  <a:pt x="167319" y="160356"/>
                </a:lnTo>
                <a:lnTo>
                  <a:pt x="135851" y="138874"/>
                </a:lnTo>
                <a:lnTo>
                  <a:pt x="178815" y="75946"/>
                </a:lnTo>
                <a:lnTo>
                  <a:pt x="224941" y="75946"/>
                </a:lnTo>
                <a:lnTo>
                  <a:pt x="253237" y="34493"/>
                </a:lnTo>
                <a:lnTo>
                  <a:pt x="0" y="0"/>
                </a:lnTo>
                <a:close/>
              </a:path>
              <a:path w="430529" h="310514">
                <a:moveTo>
                  <a:pt x="178815" y="75946"/>
                </a:moveTo>
                <a:lnTo>
                  <a:pt x="135851" y="138874"/>
                </a:lnTo>
                <a:lnTo>
                  <a:pt x="167319" y="160356"/>
                </a:lnTo>
                <a:lnTo>
                  <a:pt x="210278" y="97424"/>
                </a:lnTo>
                <a:lnTo>
                  <a:pt x="178815" y="75946"/>
                </a:lnTo>
                <a:close/>
              </a:path>
              <a:path w="430529" h="310514">
                <a:moveTo>
                  <a:pt x="224941" y="75946"/>
                </a:moveTo>
                <a:lnTo>
                  <a:pt x="178815" y="75946"/>
                </a:lnTo>
                <a:lnTo>
                  <a:pt x="210278" y="97424"/>
                </a:lnTo>
                <a:lnTo>
                  <a:pt x="224941" y="75946"/>
                </a:lnTo>
                <a:close/>
              </a:path>
            </a:pathLst>
          </a:custGeom>
          <a:solidFill>
            <a:srgbClr val="7788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44440" y="2194560"/>
            <a:ext cx="710184" cy="7284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15927" y="2213851"/>
            <a:ext cx="398780" cy="413384"/>
          </a:xfrm>
          <a:custGeom>
            <a:avLst/>
            <a:gdLst/>
            <a:ahLst/>
            <a:cxnLst/>
            <a:rect l="l" t="t" r="r" b="b"/>
            <a:pathLst>
              <a:path w="398779" h="413385">
                <a:moveTo>
                  <a:pt x="75666" y="169037"/>
                </a:moveTo>
                <a:lnTo>
                  <a:pt x="0" y="413169"/>
                </a:lnTo>
                <a:lnTo>
                  <a:pt x="240703" y="327215"/>
                </a:lnTo>
                <a:lnTo>
                  <a:pt x="214387" y="301993"/>
                </a:lnTo>
                <a:lnTo>
                  <a:pt x="159334" y="301993"/>
                </a:lnTo>
                <a:lnTo>
                  <a:pt x="104317" y="249262"/>
                </a:lnTo>
                <a:lnTo>
                  <a:pt x="130677" y="221761"/>
                </a:lnTo>
                <a:lnTo>
                  <a:pt x="75666" y="169037"/>
                </a:lnTo>
                <a:close/>
              </a:path>
              <a:path w="398779" h="413385">
                <a:moveTo>
                  <a:pt x="130677" y="221761"/>
                </a:moveTo>
                <a:lnTo>
                  <a:pt x="104317" y="249262"/>
                </a:lnTo>
                <a:lnTo>
                  <a:pt x="159334" y="301993"/>
                </a:lnTo>
                <a:lnTo>
                  <a:pt x="185692" y="274491"/>
                </a:lnTo>
                <a:lnTo>
                  <a:pt x="130677" y="221761"/>
                </a:lnTo>
                <a:close/>
              </a:path>
              <a:path w="398779" h="413385">
                <a:moveTo>
                  <a:pt x="185692" y="274491"/>
                </a:moveTo>
                <a:lnTo>
                  <a:pt x="159334" y="301993"/>
                </a:lnTo>
                <a:lnTo>
                  <a:pt x="214387" y="301993"/>
                </a:lnTo>
                <a:lnTo>
                  <a:pt x="185692" y="274491"/>
                </a:lnTo>
                <a:close/>
              </a:path>
              <a:path w="398779" h="413385">
                <a:moveTo>
                  <a:pt x="343230" y="0"/>
                </a:moveTo>
                <a:lnTo>
                  <a:pt x="130677" y="221761"/>
                </a:lnTo>
                <a:lnTo>
                  <a:pt x="185692" y="274491"/>
                </a:lnTo>
                <a:lnTo>
                  <a:pt x="398246" y="52717"/>
                </a:lnTo>
                <a:lnTo>
                  <a:pt x="343230" y="0"/>
                </a:lnTo>
                <a:close/>
              </a:path>
            </a:pathLst>
          </a:custGeom>
          <a:solidFill>
            <a:srgbClr val="7788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26152" y="3029711"/>
            <a:ext cx="743712" cy="621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96979" y="3277374"/>
            <a:ext cx="430530" cy="310515"/>
          </a:xfrm>
          <a:custGeom>
            <a:avLst/>
            <a:gdLst/>
            <a:ahLst/>
            <a:cxnLst/>
            <a:rect l="l" t="t" r="r" b="b"/>
            <a:pathLst>
              <a:path w="430529" h="310514">
                <a:moveTo>
                  <a:pt x="210289" y="97421"/>
                </a:moveTo>
                <a:lnTo>
                  <a:pt x="167323" y="160357"/>
                </a:lnTo>
                <a:lnTo>
                  <a:pt x="387159" y="310426"/>
                </a:lnTo>
                <a:lnTo>
                  <a:pt x="430110" y="247497"/>
                </a:lnTo>
                <a:lnTo>
                  <a:pt x="210289" y="97421"/>
                </a:lnTo>
                <a:close/>
              </a:path>
              <a:path w="430529" h="310514">
                <a:moveTo>
                  <a:pt x="0" y="0"/>
                </a:moveTo>
                <a:lnTo>
                  <a:pt x="124358" y="223291"/>
                </a:lnTo>
                <a:lnTo>
                  <a:pt x="167323" y="160357"/>
                </a:lnTo>
                <a:lnTo>
                  <a:pt x="135851" y="138874"/>
                </a:lnTo>
                <a:lnTo>
                  <a:pt x="178816" y="75933"/>
                </a:lnTo>
                <a:lnTo>
                  <a:pt x="224959" y="75933"/>
                </a:lnTo>
                <a:lnTo>
                  <a:pt x="253250" y="34493"/>
                </a:lnTo>
                <a:lnTo>
                  <a:pt x="0" y="0"/>
                </a:lnTo>
                <a:close/>
              </a:path>
              <a:path w="430529" h="310514">
                <a:moveTo>
                  <a:pt x="178816" y="75933"/>
                </a:moveTo>
                <a:lnTo>
                  <a:pt x="135851" y="138874"/>
                </a:lnTo>
                <a:lnTo>
                  <a:pt x="167323" y="160357"/>
                </a:lnTo>
                <a:lnTo>
                  <a:pt x="210289" y="97421"/>
                </a:lnTo>
                <a:lnTo>
                  <a:pt x="178816" y="75933"/>
                </a:lnTo>
                <a:close/>
              </a:path>
              <a:path w="430529" h="310514">
                <a:moveTo>
                  <a:pt x="224959" y="75933"/>
                </a:moveTo>
                <a:lnTo>
                  <a:pt x="178816" y="75933"/>
                </a:lnTo>
                <a:lnTo>
                  <a:pt x="210289" y="97421"/>
                </a:lnTo>
                <a:lnTo>
                  <a:pt x="224959" y="75933"/>
                </a:lnTo>
                <a:close/>
              </a:path>
            </a:pathLst>
          </a:custGeom>
          <a:solidFill>
            <a:srgbClr val="7788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737974" y="3523995"/>
            <a:ext cx="7867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7788C4"/>
                </a:solidFill>
                <a:latin typeface="Times New Roman"/>
                <a:cs typeface="Times New Roman"/>
              </a:rPr>
              <a:t>Ethernet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97935" y="3584447"/>
            <a:ext cx="542543" cy="1124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54793" y="3833291"/>
            <a:ext cx="228600" cy="811530"/>
          </a:xfrm>
          <a:custGeom>
            <a:avLst/>
            <a:gdLst/>
            <a:ahLst/>
            <a:cxnLst/>
            <a:rect l="l" t="t" r="r" b="b"/>
            <a:pathLst>
              <a:path w="228600" h="811529">
                <a:moveTo>
                  <a:pt x="76200" y="228599"/>
                </a:moveTo>
                <a:lnTo>
                  <a:pt x="76200" y="811524"/>
                </a:lnTo>
                <a:lnTo>
                  <a:pt x="152400" y="811524"/>
                </a:lnTo>
                <a:lnTo>
                  <a:pt x="152400" y="228599"/>
                </a:lnTo>
                <a:lnTo>
                  <a:pt x="76200" y="228599"/>
                </a:lnTo>
                <a:close/>
              </a:path>
              <a:path w="228600" h="811529">
                <a:moveTo>
                  <a:pt x="209549" y="190498"/>
                </a:moveTo>
                <a:lnTo>
                  <a:pt x="152400" y="190498"/>
                </a:lnTo>
                <a:lnTo>
                  <a:pt x="152400" y="228599"/>
                </a:lnTo>
                <a:lnTo>
                  <a:pt x="228600" y="228600"/>
                </a:lnTo>
                <a:lnTo>
                  <a:pt x="209549" y="190498"/>
                </a:lnTo>
                <a:close/>
              </a:path>
              <a:path w="228600" h="811529">
                <a:moveTo>
                  <a:pt x="152400" y="190498"/>
                </a:moveTo>
                <a:lnTo>
                  <a:pt x="76200" y="190498"/>
                </a:lnTo>
                <a:lnTo>
                  <a:pt x="76200" y="228599"/>
                </a:lnTo>
                <a:lnTo>
                  <a:pt x="152400" y="228599"/>
                </a:lnTo>
                <a:lnTo>
                  <a:pt x="152400" y="190498"/>
                </a:lnTo>
                <a:close/>
              </a:path>
              <a:path w="228600" h="811529">
                <a:moveTo>
                  <a:pt x="114300" y="0"/>
                </a:moveTo>
                <a:lnTo>
                  <a:pt x="0" y="228598"/>
                </a:lnTo>
                <a:lnTo>
                  <a:pt x="76200" y="228599"/>
                </a:lnTo>
                <a:lnTo>
                  <a:pt x="76200" y="190498"/>
                </a:lnTo>
                <a:lnTo>
                  <a:pt x="209549" y="190498"/>
                </a:lnTo>
                <a:lnTo>
                  <a:pt x="114300" y="0"/>
                </a:lnTo>
                <a:close/>
              </a:path>
            </a:pathLst>
          </a:custGeom>
          <a:solidFill>
            <a:srgbClr val="7788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31007" y="3669791"/>
            <a:ext cx="545592" cy="7040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89630" y="3919457"/>
            <a:ext cx="228600" cy="391795"/>
          </a:xfrm>
          <a:custGeom>
            <a:avLst/>
            <a:gdLst/>
            <a:ahLst/>
            <a:cxnLst/>
            <a:rect l="l" t="t" r="r" b="b"/>
            <a:pathLst>
              <a:path w="228600" h="391795">
                <a:moveTo>
                  <a:pt x="76200" y="228599"/>
                </a:moveTo>
                <a:lnTo>
                  <a:pt x="76200" y="391285"/>
                </a:lnTo>
                <a:lnTo>
                  <a:pt x="152400" y="391285"/>
                </a:lnTo>
                <a:lnTo>
                  <a:pt x="152400" y="228599"/>
                </a:lnTo>
                <a:lnTo>
                  <a:pt x="76200" y="228599"/>
                </a:lnTo>
                <a:close/>
              </a:path>
              <a:path w="228600" h="391795">
                <a:moveTo>
                  <a:pt x="209549" y="190498"/>
                </a:moveTo>
                <a:lnTo>
                  <a:pt x="76200" y="190498"/>
                </a:lnTo>
                <a:lnTo>
                  <a:pt x="152400" y="190500"/>
                </a:lnTo>
                <a:lnTo>
                  <a:pt x="152400" y="228599"/>
                </a:lnTo>
                <a:lnTo>
                  <a:pt x="228600" y="228600"/>
                </a:lnTo>
                <a:lnTo>
                  <a:pt x="209549" y="190498"/>
                </a:lnTo>
                <a:close/>
              </a:path>
              <a:path w="228600" h="391795">
                <a:moveTo>
                  <a:pt x="76200" y="190498"/>
                </a:moveTo>
                <a:lnTo>
                  <a:pt x="76200" y="228599"/>
                </a:lnTo>
                <a:lnTo>
                  <a:pt x="152400" y="228599"/>
                </a:lnTo>
                <a:lnTo>
                  <a:pt x="152400" y="190500"/>
                </a:lnTo>
                <a:lnTo>
                  <a:pt x="76200" y="190498"/>
                </a:lnTo>
                <a:close/>
              </a:path>
              <a:path w="228600" h="391795">
                <a:moveTo>
                  <a:pt x="114300" y="0"/>
                </a:moveTo>
                <a:lnTo>
                  <a:pt x="0" y="228598"/>
                </a:lnTo>
                <a:lnTo>
                  <a:pt x="76200" y="228599"/>
                </a:lnTo>
                <a:lnTo>
                  <a:pt x="76200" y="190498"/>
                </a:lnTo>
                <a:lnTo>
                  <a:pt x="209549" y="190498"/>
                </a:lnTo>
                <a:lnTo>
                  <a:pt x="114300" y="0"/>
                </a:lnTo>
                <a:close/>
              </a:path>
            </a:pathLst>
          </a:custGeom>
          <a:solidFill>
            <a:srgbClr val="7788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540596" y="4285995"/>
            <a:ext cx="1990089" cy="671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solidFill>
                  <a:srgbClr val="7788C4"/>
                </a:solidFill>
                <a:latin typeface="Times New Roman"/>
                <a:cs typeface="Times New Roman"/>
              </a:rPr>
              <a:t>HDMI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600" spc="40" dirty="0">
                <a:solidFill>
                  <a:srgbClr val="7788C4"/>
                </a:solidFill>
                <a:latin typeface="Times New Roman"/>
                <a:cs typeface="Times New Roman"/>
              </a:rPr>
              <a:t>Camera </a:t>
            </a:r>
            <a:r>
              <a:rPr sz="1600" spc="50" dirty="0">
                <a:solidFill>
                  <a:srgbClr val="7788C4"/>
                </a:solidFill>
                <a:latin typeface="Times New Roman"/>
                <a:cs typeface="Times New Roman"/>
              </a:rPr>
              <a:t>interface</a:t>
            </a:r>
            <a:r>
              <a:rPr sz="1600" spc="-200" dirty="0">
                <a:solidFill>
                  <a:srgbClr val="7788C4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7788C4"/>
                </a:solidFill>
                <a:latin typeface="Times New Roman"/>
                <a:cs typeface="Times New Roman"/>
              </a:rPr>
              <a:t>(CSI)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59279" y="3669791"/>
            <a:ext cx="545592" cy="7040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17623" y="3919457"/>
            <a:ext cx="228600" cy="391795"/>
          </a:xfrm>
          <a:custGeom>
            <a:avLst/>
            <a:gdLst/>
            <a:ahLst/>
            <a:cxnLst/>
            <a:rect l="l" t="t" r="r" b="b"/>
            <a:pathLst>
              <a:path w="228600" h="391795">
                <a:moveTo>
                  <a:pt x="76200" y="228599"/>
                </a:moveTo>
                <a:lnTo>
                  <a:pt x="76200" y="391285"/>
                </a:lnTo>
                <a:lnTo>
                  <a:pt x="152400" y="391285"/>
                </a:lnTo>
                <a:lnTo>
                  <a:pt x="152400" y="228599"/>
                </a:lnTo>
                <a:lnTo>
                  <a:pt x="76200" y="228599"/>
                </a:lnTo>
                <a:close/>
              </a:path>
              <a:path w="228600" h="391795">
                <a:moveTo>
                  <a:pt x="209549" y="190498"/>
                </a:moveTo>
                <a:lnTo>
                  <a:pt x="76200" y="190498"/>
                </a:lnTo>
                <a:lnTo>
                  <a:pt x="152400" y="190500"/>
                </a:lnTo>
                <a:lnTo>
                  <a:pt x="152400" y="228599"/>
                </a:lnTo>
                <a:lnTo>
                  <a:pt x="228600" y="228600"/>
                </a:lnTo>
                <a:lnTo>
                  <a:pt x="209549" y="190498"/>
                </a:lnTo>
                <a:close/>
              </a:path>
              <a:path w="228600" h="391795">
                <a:moveTo>
                  <a:pt x="76200" y="190498"/>
                </a:moveTo>
                <a:lnTo>
                  <a:pt x="76200" y="228599"/>
                </a:lnTo>
                <a:lnTo>
                  <a:pt x="152400" y="228599"/>
                </a:lnTo>
                <a:lnTo>
                  <a:pt x="152400" y="190500"/>
                </a:lnTo>
                <a:lnTo>
                  <a:pt x="76200" y="190498"/>
                </a:lnTo>
                <a:close/>
              </a:path>
              <a:path w="228600" h="391795">
                <a:moveTo>
                  <a:pt x="114300" y="0"/>
                </a:moveTo>
                <a:lnTo>
                  <a:pt x="0" y="228598"/>
                </a:lnTo>
                <a:lnTo>
                  <a:pt x="76200" y="228599"/>
                </a:lnTo>
                <a:lnTo>
                  <a:pt x="76200" y="190498"/>
                </a:lnTo>
                <a:lnTo>
                  <a:pt x="209549" y="190498"/>
                </a:lnTo>
                <a:lnTo>
                  <a:pt x="114300" y="0"/>
                </a:lnTo>
                <a:close/>
              </a:path>
            </a:pathLst>
          </a:custGeom>
          <a:solidFill>
            <a:srgbClr val="7788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56660" y="4337811"/>
            <a:ext cx="153987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spc="50" dirty="0">
                <a:solidFill>
                  <a:srgbClr val="7788C4"/>
                </a:solidFill>
                <a:latin typeface="Times New Roman"/>
                <a:cs typeface="Times New Roman"/>
              </a:rPr>
              <a:t>micro </a:t>
            </a:r>
            <a:r>
              <a:rPr sz="1600" spc="-105" dirty="0">
                <a:solidFill>
                  <a:srgbClr val="7788C4"/>
                </a:solidFill>
                <a:latin typeface="Times New Roman"/>
                <a:cs typeface="Times New Roman"/>
              </a:rPr>
              <a:t>USB</a:t>
            </a:r>
            <a:r>
              <a:rPr sz="1600" spc="-229" dirty="0">
                <a:solidFill>
                  <a:srgbClr val="7788C4"/>
                </a:solidFill>
                <a:latin typeface="Times New Roman"/>
                <a:cs typeface="Times New Roman"/>
              </a:rPr>
              <a:t> </a:t>
            </a:r>
            <a:r>
              <a:rPr sz="1600" spc="80" dirty="0">
                <a:solidFill>
                  <a:srgbClr val="7788C4"/>
                </a:solidFill>
                <a:latin typeface="Times New Roman"/>
                <a:cs typeface="Times New Roman"/>
              </a:rPr>
              <a:t>power  </a:t>
            </a:r>
            <a:r>
              <a:rPr sz="1600" spc="50" dirty="0">
                <a:solidFill>
                  <a:srgbClr val="7788C4"/>
                </a:solidFill>
                <a:latin typeface="Times New Roman"/>
                <a:cs typeface="Times New Roman"/>
              </a:rPr>
              <a:t>supply </a:t>
            </a:r>
            <a:r>
              <a:rPr sz="1600" spc="-20" dirty="0">
                <a:solidFill>
                  <a:srgbClr val="7788C4"/>
                </a:solidFill>
                <a:latin typeface="Times New Roman"/>
                <a:cs typeface="Times New Roman"/>
              </a:rPr>
              <a:t>(2A,</a:t>
            </a:r>
            <a:r>
              <a:rPr sz="1600" spc="-170" dirty="0">
                <a:solidFill>
                  <a:srgbClr val="7788C4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7788C4"/>
                </a:solidFill>
                <a:latin typeface="Times New Roman"/>
                <a:cs typeface="Times New Roman"/>
              </a:rPr>
              <a:t>5V)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739" y="1917699"/>
            <a:ext cx="160845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spc="5" dirty="0">
                <a:solidFill>
                  <a:srgbClr val="7788C4"/>
                </a:solidFill>
                <a:latin typeface="Times New Roman"/>
                <a:cs typeface="Times New Roman"/>
              </a:rPr>
              <a:t>Micro </a:t>
            </a:r>
            <a:r>
              <a:rPr sz="1600" spc="-95" dirty="0">
                <a:solidFill>
                  <a:srgbClr val="7788C4"/>
                </a:solidFill>
                <a:latin typeface="Times New Roman"/>
                <a:cs typeface="Times New Roman"/>
              </a:rPr>
              <a:t>SD </a:t>
            </a:r>
            <a:r>
              <a:rPr sz="1600" spc="45" dirty="0">
                <a:solidFill>
                  <a:srgbClr val="7788C4"/>
                </a:solidFill>
                <a:latin typeface="Times New Roman"/>
                <a:cs typeface="Times New Roman"/>
              </a:rPr>
              <a:t>cad slot  </a:t>
            </a:r>
            <a:r>
              <a:rPr sz="1600" spc="70" dirty="0">
                <a:solidFill>
                  <a:srgbClr val="7788C4"/>
                </a:solidFill>
                <a:latin typeface="Times New Roman"/>
                <a:cs typeface="Times New Roman"/>
              </a:rPr>
              <a:t>(on</a:t>
            </a:r>
            <a:r>
              <a:rPr sz="1600" spc="-75" dirty="0">
                <a:solidFill>
                  <a:srgbClr val="7788C4"/>
                </a:solidFill>
                <a:latin typeface="Times New Roman"/>
                <a:cs typeface="Times New Roman"/>
              </a:rPr>
              <a:t> </a:t>
            </a:r>
            <a:r>
              <a:rPr sz="1600" spc="80" dirty="0">
                <a:solidFill>
                  <a:srgbClr val="7788C4"/>
                </a:solidFill>
                <a:latin typeface="Times New Roman"/>
                <a:cs typeface="Times New Roman"/>
              </a:rPr>
              <a:t>the</a:t>
            </a:r>
            <a:r>
              <a:rPr sz="1600" spc="-70" dirty="0">
                <a:solidFill>
                  <a:srgbClr val="7788C4"/>
                </a:solidFill>
                <a:latin typeface="Times New Roman"/>
                <a:cs typeface="Times New Roman"/>
              </a:rPr>
              <a:t> </a:t>
            </a:r>
            <a:r>
              <a:rPr sz="1600" spc="40" dirty="0">
                <a:solidFill>
                  <a:srgbClr val="7788C4"/>
                </a:solidFill>
                <a:latin typeface="Times New Roman"/>
                <a:cs typeface="Times New Roman"/>
              </a:rPr>
              <a:t>back</a:t>
            </a:r>
            <a:r>
              <a:rPr sz="1600" spc="-70" dirty="0">
                <a:solidFill>
                  <a:srgbClr val="7788C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7788C4"/>
                </a:solidFill>
                <a:latin typeface="Times New Roman"/>
                <a:cs typeface="Times New Roman"/>
              </a:rPr>
              <a:t>of</a:t>
            </a:r>
            <a:r>
              <a:rPr sz="1600" spc="-65" dirty="0">
                <a:solidFill>
                  <a:srgbClr val="7788C4"/>
                </a:solidFill>
                <a:latin typeface="Times New Roman"/>
                <a:cs typeface="Times New Roman"/>
              </a:rPr>
              <a:t> </a:t>
            </a:r>
            <a:r>
              <a:rPr sz="1600" spc="30" dirty="0">
                <a:solidFill>
                  <a:srgbClr val="7788C4"/>
                </a:solidFill>
                <a:latin typeface="Times New Roman"/>
                <a:cs typeface="Times New Roman"/>
              </a:rPr>
              <a:t>Pi)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8884" y="1265428"/>
            <a:ext cx="11531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85" dirty="0">
                <a:solidFill>
                  <a:srgbClr val="7788C4"/>
                </a:solidFill>
                <a:latin typeface="Times New Roman"/>
                <a:cs typeface="Times New Roman"/>
              </a:rPr>
              <a:t>40 </a:t>
            </a:r>
            <a:r>
              <a:rPr sz="1600" spc="-75" dirty="0">
                <a:solidFill>
                  <a:srgbClr val="7788C4"/>
                </a:solidFill>
                <a:latin typeface="Times New Roman"/>
                <a:cs typeface="Times New Roman"/>
              </a:rPr>
              <a:t>GPIO</a:t>
            </a:r>
            <a:r>
              <a:rPr sz="1600" spc="-240" dirty="0">
                <a:solidFill>
                  <a:srgbClr val="7788C4"/>
                </a:solidFill>
                <a:latin typeface="Times New Roman"/>
                <a:cs typeface="Times New Roman"/>
              </a:rPr>
              <a:t> </a:t>
            </a:r>
            <a:r>
              <a:rPr sz="1600" spc="40" dirty="0">
                <a:solidFill>
                  <a:srgbClr val="7788C4"/>
                </a:solidFill>
                <a:latin typeface="Times New Roman"/>
                <a:cs typeface="Times New Roman"/>
              </a:rPr>
              <a:t>Pins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53896" y="1164336"/>
            <a:ext cx="762000" cy="5425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95526" y="1299502"/>
            <a:ext cx="450215" cy="228600"/>
          </a:xfrm>
          <a:custGeom>
            <a:avLst/>
            <a:gdLst/>
            <a:ahLst/>
            <a:cxnLst/>
            <a:rect l="l" t="t" r="r" b="b"/>
            <a:pathLst>
              <a:path w="450214" h="228600">
                <a:moveTo>
                  <a:pt x="221551" y="0"/>
                </a:moveTo>
                <a:lnTo>
                  <a:pt x="221551" y="228600"/>
                </a:lnTo>
                <a:lnTo>
                  <a:pt x="373951" y="152400"/>
                </a:lnTo>
                <a:lnTo>
                  <a:pt x="259651" y="152400"/>
                </a:lnTo>
                <a:lnTo>
                  <a:pt x="259651" y="76200"/>
                </a:lnTo>
                <a:lnTo>
                  <a:pt x="373951" y="76200"/>
                </a:lnTo>
                <a:lnTo>
                  <a:pt x="221551" y="0"/>
                </a:lnTo>
                <a:close/>
              </a:path>
              <a:path w="450214" h="228600">
                <a:moveTo>
                  <a:pt x="221551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221551" y="152400"/>
                </a:lnTo>
                <a:lnTo>
                  <a:pt x="221551" y="76200"/>
                </a:lnTo>
                <a:close/>
              </a:path>
              <a:path w="450214" h="228600">
                <a:moveTo>
                  <a:pt x="373951" y="76200"/>
                </a:moveTo>
                <a:lnTo>
                  <a:pt x="259651" y="76200"/>
                </a:lnTo>
                <a:lnTo>
                  <a:pt x="259651" y="152400"/>
                </a:lnTo>
                <a:lnTo>
                  <a:pt x="373951" y="152400"/>
                </a:lnTo>
                <a:lnTo>
                  <a:pt x="450151" y="114300"/>
                </a:lnTo>
                <a:lnTo>
                  <a:pt x="373951" y="76200"/>
                </a:lnTo>
                <a:close/>
              </a:path>
            </a:pathLst>
          </a:custGeom>
          <a:solidFill>
            <a:srgbClr val="7788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1936" y="2313432"/>
            <a:ext cx="871727" cy="5455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54525" y="2449144"/>
            <a:ext cx="556260" cy="228600"/>
          </a:xfrm>
          <a:custGeom>
            <a:avLst/>
            <a:gdLst/>
            <a:ahLst/>
            <a:cxnLst/>
            <a:rect l="l" t="t" r="r" b="b"/>
            <a:pathLst>
              <a:path w="556260" h="228600">
                <a:moveTo>
                  <a:pt x="327640" y="0"/>
                </a:moveTo>
                <a:lnTo>
                  <a:pt x="327640" y="228600"/>
                </a:lnTo>
                <a:lnTo>
                  <a:pt x="480040" y="152400"/>
                </a:lnTo>
                <a:lnTo>
                  <a:pt x="365740" y="152400"/>
                </a:lnTo>
                <a:lnTo>
                  <a:pt x="365740" y="76200"/>
                </a:lnTo>
                <a:lnTo>
                  <a:pt x="480040" y="76200"/>
                </a:lnTo>
                <a:lnTo>
                  <a:pt x="327640" y="0"/>
                </a:lnTo>
                <a:close/>
              </a:path>
              <a:path w="556260" h="228600">
                <a:moveTo>
                  <a:pt x="327640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327640" y="152400"/>
                </a:lnTo>
                <a:lnTo>
                  <a:pt x="327640" y="76200"/>
                </a:lnTo>
                <a:close/>
              </a:path>
              <a:path w="556260" h="228600">
                <a:moveTo>
                  <a:pt x="480040" y="76200"/>
                </a:moveTo>
                <a:lnTo>
                  <a:pt x="365740" y="76200"/>
                </a:lnTo>
                <a:lnTo>
                  <a:pt x="365740" y="152400"/>
                </a:lnTo>
                <a:lnTo>
                  <a:pt x="480040" y="152400"/>
                </a:lnTo>
                <a:lnTo>
                  <a:pt x="556240" y="114300"/>
                </a:lnTo>
                <a:lnTo>
                  <a:pt x="480040" y="76200"/>
                </a:lnTo>
                <a:close/>
              </a:path>
            </a:pathLst>
          </a:custGeom>
          <a:solidFill>
            <a:srgbClr val="7788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41064" y="1033272"/>
            <a:ext cx="542543" cy="9174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97718" y="1050353"/>
            <a:ext cx="228600" cy="605155"/>
          </a:xfrm>
          <a:custGeom>
            <a:avLst/>
            <a:gdLst/>
            <a:ahLst/>
            <a:cxnLst/>
            <a:rect l="l" t="t" r="r" b="b"/>
            <a:pathLst>
              <a:path w="228600" h="605155">
                <a:moveTo>
                  <a:pt x="76200" y="376237"/>
                </a:moveTo>
                <a:lnTo>
                  <a:pt x="0" y="376237"/>
                </a:lnTo>
                <a:lnTo>
                  <a:pt x="114300" y="604837"/>
                </a:lnTo>
                <a:lnTo>
                  <a:pt x="209550" y="414337"/>
                </a:lnTo>
                <a:lnTo>
                  <a:pt x="76200" y="414337"/>
                </a:lnTo>
                <a:lnTo>
                  <a:pt x="76200" y="376237"/>
                </a:lnTo>
                <a:close/>
              </a:path>
              <a:path w="228600" h="605155">
                <a:moveTo>
                  <a:pt x="152400" y="0"/>
                </a:moveTo>
                <a:lnTo>
                  <a:pt x="76200" y="0"/>
                </a:lnTo>
                <a:lnTo>
                  <a:pt x="76200" y="414337"/>
                </a:lnTo>
                <a:lnTo>
                  <a:pt x="152400" y="414337"/>
                </a:lnTo>
                <a:lnTo>
                  <a:pt x="152400" y="0"/>
                </a:lnTo>
                <a:close/>
              </a:path>
              <a:path w="228600" h="605155">
                <a:moveTo>
                  <a:pt x="228600" y="376237"/>
                </a:moveTo>
                <a:lnTo>
                  <a:pt x="152400" y="376237"/>
                </a:lnTo>
                <a:lnTo>
                  <a:pt x="152400" y="414337"/>
                </a:lnTo>
                <a:lnTo>
                  <a:pt x="209550" y="414337"/>
                </a:lnTo>
                <a:lnTo>
                  <a:pt x="228600" y="376237"/>
                </a:lnTo>
                <a:close/>
              </a:path>
            </a:pathLst>
          </a:custGeom>
          <a:solidFill>
            <a:srgbClr val="7788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266275" y="735075"/>
            <a:ext cx="18802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0" dirty="0">
                <a:solidFill>
                  <a:srgbClr val="7788C4"/>
                </a:solidFill>
                <a:latin typeface="Times New Roman"/>
                <a:cs typeface="Times New Roman"/>
              </a:rPr>
              <a:t>Power-over-Ethernet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07314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4</a:t>
            </a:fld>
            <a:endParaRPr spc="2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36385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Connect </a:t>
            </a:r>
            <a:r>
              <a:rPr spc="-100" dirty="0"/>
              <a:t>to </a:t>
            </a:r>
            <a:r>
              <a:rPr spc="35" dirty="0"/>
              <a:t>Pi</a:t>
            </a:r>
            <a:r>
              <a:rPr spc="-560" dirty="0"/>
              <a:t> </a:t>
            </a:r>
            <a:r>
              <a:rPr spc="105" dirty="0"/>
              <a:t>(SSH)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8015" y="1162812"/>
            <a:ext cx="1826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20" dirty="0">
                <a:latin typeface="Times New Roman"/>
                <a:cs typeface="Times New Roman"/>
              </a:rPr>
              <a:t>Select </a:t>
            </a:r>
            <a:r>
              <a:rPr sz="2000" spc="105" dirty="0">
                <a:latin typeface="Times New Roman"/>
                <a:cs typeface="Times New Roman"/>
              </a:rPr>
              <a:t>p2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2000" spc="-110" dirty="0">
                <a:latin typeface="Times New Roman"/>
                <a:cs typeface="Times New Roman"/>
              </a:rPr>
              <a:t>SSH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7436" y="1807261"/>
            <a:ext cx="4643120" cy="2869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40</a:t>
            </a:fld>
            <a:endParaRPr spc="2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36385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Connect </a:t>
            </a:r>
            <a:r>
              <a:rPr spc="-100" dirty="0"/>
              <a:t>to </a:t>
            </a:r>
            <a:r>
              <a:rPr spc="35" dirty="0"/>
              <a:t>Pi</a:t>
            </a:r>
            <a:r>
              <a:rPr spc="-560" dirty="0"/>
              <a:t> </a:t>
            </a:r>
            <a:r>
              <a:rPr spc="105" dirty="0"/>
              <a:t>(SSH)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8015" y="1162812"/>
            <a:ext cx="15925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45" dirty="0">
                <a:latin typeface="Times New Roman"/>
                <a:cs typeface="Times New Roman"/>
              </a:rPr>
              <a:t>Enable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-110" dirty="0">
                <a:latin typeface="Times New Roman"/>
                <a:cs typeface="Times New Roman"/>
              </a:rPr>
              <a:t>SSH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99349" y="1807261"/>
            <a:ext cx="4059301" cy="2869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41</a:t>
            </a:fld>
            <a:endParaRPr spc="2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36385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Connect </a:t>
            </a:r>
            <a:r>
              <a:rPr spc="-100" dirty="0"/>
              <a:t>to </a:t>
            </a:r>
            <a:r>
              <a:rPr spc="35" dirty="0"/>
              <a:t>Pi</a:t>
            </a:r>
            <a:r>
              <a:rPr spc="-560" dirty="0"/>
              <a:t> </a:t>
            </a:r>
            <a:r>
              <a:rPr spc="105" dirty="0"/>
              <a:t>(SSH)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4900930" cy="728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Putty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5623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30" dirty="0">
                <a:latin typeface="Times New Roman"/>
                <a:cs typeface="Times New Roman"/>
              </a:rPr>
              <a:t>Then,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we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open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Putty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to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connect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Pi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by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05" dirty="0">
                <a:latin typeface="Times New Roman"/>
                <a:cs typeface="Times New Roman"/>
              </a:rPr>
              <a:t>SSH.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48396" y="1509083"/>
            <a:ext cx="3718140" cy="3579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85617" y="1912315"/>
            <a:ext cx="2180590" cy="1009015"/>
          </a:xfrm>
          <a:custGeom>
            <a:avLst/>
            <a:gdLst/>
            <a:ahLst/>
            <a:cxnLst/>
            <a:rect l="l" t="t" r="r" b="b"/>
            <a:pathLst>
              <a:path w="2180590" h="1009014">
                <a:moveTo>
                  <a:pt x="0" y="0"/>
                </a:moveTo>
                <a:lnTo>
                  <a:pt x="2180161" y="0"/>
                </a:lnTo>
                <a:lnTo>
                  <a:pt x="2180161" y="1008490"/>
                </a:lnTo>
                <a:lnTo>
                  <a:pt x="0" y="100849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04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42</a:t>
            </a:fld>
            <a:endParaRPr spc="2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36385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Connect </a:t>
            </a:r>
            <a:r>
              <a:rPr spc="-100" dirty="0"/>
              <a:t>to </a:t>
            </a:r>
            <a:r>
              <a:rPr spc="35" dirty="0"/>
              <a:t>Pi</a:t>
            </a:r>
            <a:r>
              <a:rPr spc="-560" dirty="0"/>
              <a:t> </a:t>
            </a:r>
            <a:r>
              <a:rPr spc="105" dirty="0"/>
              <a:t>(SSH)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3321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latin typeface="Arial"/>
                <a:cs typeface="Arial"/>
              </a:rPr>
              <a:t>P</a:t>
            </a:r>
            <a:r>
              <a:rPr sz="1100" spc="-25" dirty="0">
                <a:latin typeface="Arial"/>
                <a:cs typeface="Arial"/>
              </a:rPr>
              <a:t>u</a:t>
            </a:r>
            <a:r>
              <a:rPr sz="1100" spc="-20" dirty="0">
                <a:latin typeface="Arial"/>
                <a:cs typeface="Arial"/>
              </a:rPr>
              <a:t>tt</a:t>
            </a:r>
            <a:r>
              <a:rPr sz="1100" dirty="0">
                <a:latin typeface="Arial"/>
                <a:cs typeface="Arial"/>
              </a:rPr>
              <a:t>y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0663" y="1489113"/>
            <a:ext cx="5727700" cy="35996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2960" y="2020823"/>
            <a:ext cx="1838325" cy="0"/>
          </a:xfrm>
          <a:custGeom>
            <a:avLst/>
            <a:gdLst/>
            <a:ahLst/>
            <a:cxnLst/>
            <a:rect l="l" t="t" r="r" b="b"/>
            <a:pathLst>
              <a:path w="1838325">
                <a:moveTo>
                  <a:pt x="0" y="0"/>
                </a:moveTo>
                <a:lnTo>
                  <a:pt x="1837941" y="1"/>
                </a:lnTo>
              </a:path>
            </a:pathLst>
          </a:custGeom>
          <a:ln w="12700">
            <a:solidFill>
              <a:srgbClr val="F04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43</a:t>
            </a:fld>
            <a:endParaRPr spc="2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36385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Connect </a:t>
            </a:r>
            <a:r>
              <a:rPr spc="-100" dirty="0"/>
              <a:t>to </a:t>
            </a:r>
            <a:r>
              <a:rPr spc="35" dirty="0"/>
              <a:t>Pi</a:t>
            </a:r>
            <a:r>
              <a:rPr spc="-560" dirty="0"/>
              <a:t> </a:t>
            </a:r>
            <a:r>
              <a:rPr spc="105" dirty="0"/>
              <a:t>(SSH)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5256530" cy="138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Arial"/>
                <a:cs typeface="Arial"/>
              </a:rPr>
              <a:t>Mac OS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terminal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56235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-40" dirty="0">
                <a:latin typeface="Times New Roman"/>
                <a:cs typeface="Times New Roman"/>
              </a:rPr>
              <a:t>If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we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are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using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Unix-like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system,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just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opening  </a:t>
            </a:r>
            <a:r>
              <a:rPr sz="2000" spc="95" dirty="0">
                <a:latin typeface="Times New Roman"/>
                <a:cs typeface="Times New Roman"/>
              </a:rPr>
              <a:t>the </a:t>
            </a:r>
            <a:r>
              <a:rPr sz="2000" spc="75" dirty="0">
                <a:latin typeface="Times New Roman"/>
                <a:cs typeface="Times New Roman"/>
              </a:rPr>
              <a:t>terminal </a:t>
            </a:r>
            <a:r>
              <a:rPr sz="2000" spc="100" dirty="0">
                <a:latin typeface="Times New Roman"/>
                <a:cs typeface="Times New Roman"/>
              </a:rPr>
              <a:t>and</a:t>
            </a:r>
            <a:r>
              <a:rPr sz="2000" spc="-370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typing:</a:t>
            </a:r>
            <a:endParaRPr sz="2000">
              <a:latin typeface="Times New Roman"/>
              <a:cs typeface="Times New Roman"/>
            </a:endParaRPr>
          </a:p>
          <a:p>
            <a:pPr marL="1534160">
              <a:lnSpc>
                <a:spcPct val="100000"/>
              </a:lnSpc>
              <a:spcBef>
                <a:spcPts val="630"/>
              </a:spcBef>
            </a:pPr>
            <a:r>
              <a:rPr sz="1800" spc="50" dirty="0">
                <a:latin typeface="Arial"/>
                <a:cs typeface="Arial"/>
              </a:rPr>
              <a:t>ssh</a:t>
            </a:r>
            <a:r>
              <a:rPr sz="1800" spc="43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pi@"your_Pi_IP"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317013"/>
            <a:ext cx="6858000" cy="18020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44</a:t>
            </a:fld>
            <a:endParaRPr spc="2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38195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Copy</a:t>
            </a:r>
            <a:r>
              <a:rPr spc="-630" dirty="0"/>
              <a:t> </a:t>
            </a:r>
            <a:r>
              <a:rPr spc="-40" dirty="0"/>
              <a:t>file </a:t>
            </a:r>
            <a:r>
              <a:rPr spc="-100" dirty="0"/>
              <a:t>to </a:t>
            </a:r>
            <a:r>
              <a:rPr spc="35" dirty="0"/>
              <a:t>Pi </a:t>
            </a:r>
            <a:r>
              <a:rPr spc="155" dirty="0"/>
              <a:t>(SCP)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45</a:t>
            </a:fld>
            <a:endParaRPr spc="20" dirty="0"/>
          </a:p>
        </p:txBody>
      </p:sp>
      <p:sp>
        <p:nvSpPr>
          <p:cNvPr id="3" name="object 3"/>
          <p:cNvSpPr txBox="1"/>
          <p:nvPr/>
        </p:nvSpPr>
        <p:spPr>
          <a:xfrm>
            <a:off x="628015" y="1162812"/>
            <a:ext cx="5578475" cy="2864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874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Usually, </a:t>
            </a:r>
            <a:r>
              <a:rPr sz="2000" spc="95" dirty="0">
                <a:latin typeface="Times New Roman"/>
                <a:cs typeface="Times New Roman"/>
              </a:rPr>
              <a:t>we </a:t>
            </a:r>
            <a:r>
              <a:rPr sz="2000" spc="90" dirty="0">
                <a:latin typeface="Times New Roman"/>
                <a:cs typeface="Times New Roman"/>
              </a:rPr>
              <a:t>write </a:t>
            </a:r>
            <a:r>
              <a:rPr sz="2000" spc="100" dirty="0">
                <a:latin typeface="Times New Roman"/>
                <a:cs typeface="Times New Roman"/>
              </a:rPr>
              <a:t>the </a:t>
            </a:r>
            <a:r>
              <a:rPr sz="2000" spc="60" dirty="0">
                <a:latin typeface="Times New Roman"/>
                <a:cs typeface="Times New Roman"/>
              </a:rPr>
              <a:t>code </a:t>
            </a:r>
            <a:r>
              <a:rPr sz="2000" spc="85" dirty="0">
                <a:latin typeface="Times New Roman"/>
                <a:cs typeface="Times New Roman"/>
              </a:rPr>
              <a:t>on </a:t>
            </a:r>
            <a:r>
              <a:rPr sz="2000" spc="105" dirty="0">
                <a:latin typeface="Times New Roman"/>
                <a:cs typeface="Times New Roman"/>
              </a:rPr>
              <a:t>our </a:t>
            </a:r>
            <a:r>
              <a:rPr sz="2000" spc="90" dirty="0">
                <a:latin typeface="Times New Roman"/>
                <a:cs typeface="Times New Roman"/>
              </a:rPr>
              <a:t>own  computer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and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then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transfer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the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source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code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file  </a:t>
            </a:r>
            <a:r>
              <a:rPr sz="2000" spc="85" dirty="0">
                <a:latin typeface="Times New Roman"/>
                <a:cs typeface="Times New Roman"/>
              </a:rPr>
              <a:t>to </a:t>
            </a:r>
            <a:r>
              <a:rPr sz="2000" spc="75" dirty="0">
                <a:latin typeface="Times New Roman"/>
                <a:cs typeface="Times New Roman"/>
              </a:rPr>
              <a:t>Raspberry</a:t>
            </a:r>
            <a:r>
              <a:rPr sz="2000" spc="-215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Pi.</a:t>
            </a:r>
            <a:endParaRPr sz="2000">
              <a:latin typeface="Times New Roman"/>
              <a:cs typeface="Times New Roman"/>
            </a:endParaRPr>
          </a:p>
          <a:p>
            <a:pPr marL="728980" marR="681990" lvl="1" indent="-342900">
              <a:lnSpc>
                <a:spcPct val="99400"/>
              </a:lnSpc>
              <a:spcBef>
                <a:spcPts val="114"/>
              </a:spcBef>
              <a:buFont typeface="Arial"/>
              <a:buChar char="•"/>
              <a:tabLst>
                <a:tab pos="728345" algn="l"/>
                <a:tab pos="728980" algn="l"/>
              </a:tabLst>
            </a:pPr>
            <a:r>
              <a:rPr sz="1800" spc="5" dirty="0">
                <a:latin typeface="Times New Roman"/>
                <a:cs typeface="Times New Roman"/>
              </a:rPr>
              <a:t>To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80" dirty="0">
                <a:latin typeface="Times New Roman"/>
                <a:cs typeface="Times New Roman"/>
              </a:rPr>
              <a:t>transfer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15" dirty="0">
                <a:latin typeface="Times New Roman"/>
                <a:cs typeface="Times New Roman"/>
              </a:rPr>
              <a:t>files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85" dirty="0">
                <a:latin typeface="Times New Roman"/>
                <a:cs typeface="Times New Roman"/>
              </a:rPr>
              <a:t>between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80" dirty="0">
                <a:latin typeface="Times New Roman"/>
                <a:cs typeface="Times New Roman"/>
              </a:rPr>
              <a:t>a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15" dirty="0">
                <a:latin typeface="Times New Roman"/>
                <a:cs typeface="Times New Roman"/>
              </a:rPr>
              <a:t>local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host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and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80" dirty="0">
                <a:latin typeface="Times New Roman"/>
                <a:cs typeface="Times New Roman"/>
              </a:rPr>
              <a:t>a  </a:t>
            </a:r>
            <a:r>
              <a:rPr sz="1800" spc="90" dirty="0">
                <a:latin typeface="Times New Roman"/>
                <a:cs typeface="Times New Roman"/>
              </a:rPr>
              <a:t>remote </a:t>
            </a:r>
            <a:r>
              <a:rPr sz="1800" spc="45" dirty="0">
                <a:latin typeface="Times New Roman"/>
                <a:cs typeface="Times New Roman"/>
              </a:rPr>
              <a:t>host, </a:t>
            </a:r>
            <a:r>
              <a:rPr sz="1800" spc="85" dirty="0">
                <a:latin typeface="Times New Roman"/>
                <a:cs typeface="Times New Roman"/>
              </a:rPr>
              <a:t>we </a:t>
            </a:r>
            <a:r>
              <a:rPr sz="1800" spc="50" dirty="0">
                <a:latin typeface="Times New Roman"/>
                <a:cs typeface="Times New Roman"/>
              </a:rPr>
              <a:t>can </a:t>
            </a:r>
            <a:r>
              <a:rPr sz="1800" spc="80" dirty="0">
                <a:latin typeface="Times New Roman"/>
                <a:cs typeface="Times New Roman"/>
              </a:rPr>
              <a:t>use </a:t>
            </a:r>
            <a:r>
              <a:rPr sz="1800" spc="40" dirty="0">
                <a:latin typeface="Times New Roman"/>
                <a:cs typeface="Times New Roman"/>
              </a:rPr>
              <a:t>Secure </a:t>
            </a:r>
            <a:r>
              <a:rPr sz="1800" spc="30" dirty="0">
                <a:latin typeface="Times New Roman"/>
                <a:cs typeface="Times New Roman"/>
              </a:rPr>
              <a:t>copy  </a:t>
            </a:r>
            <a:r>
              <a:rPr sz="1800" spc="15" dirty="0">
                <a:latin typeface="Times New Roman"/>
                <a:cs typeface="Times New Roman"/>
              </a:rPr>
              <a:t>protocol(SCP).</a:t>
            </a:r>
            <a:endParaRPr sz="1800">
              <a:latin typeface="Times New Roman"/>
              <a:cs typeface="Times New Roman"/>
            </a:endParaRPr>
          </a:p>
          <a:p>
            <a:pPr marL="728980" marR="144780" lvl="1" indent="-342900">
              <a:lnSpc>
                <a:spcPts val="2180"/>
              </a:lnSpc>
              <a:spcBef>
                <a:spcPts val="10"/>
              </a:spcBef>
              <a:buFont typeface="Arial"/>
              <a:buChar char="•"/>
              <a:tabLst>
                <a:tab pos="728345" algn="l"/>
                <a:tab pos="728980" algn="l"/>
              </a:tabLst>
            </a:pPr>
            <a:r>
              <a:rPr sz="1800" spc="-100" dirty="0">
                <a:latin typeface="Times New Roman"/>
                <a:cs typeface="Times New Roman"/>
              </a:rPr>
              <a:t>SCP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has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Times New Roman"/>
                <a:cs typeface="Times New Roman"/>
              </a:rPr>
              <a:t>installed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50" dirty="0">
                <a:latin typeface="Times New Roman"/>
                <a:cs typeface="Times New Roman"/>
              </a:rPr>
              <a:t>in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Unix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70" dirty="0">
                <a:latin typeface="Times New Roman"/>
                <a:cs typeface="Times New Roman"/>
              </a:rPr>
              <a:t>system(command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scp).  </a:t>
            </a:r>
            <a:r>
              <a:rPr sz="1800" spc="-40" dirty="0">
                <a:latin typeface="Times New Roman"/>
                <a:cs typeface="Times New Roman"/>
              </a:rPr>
              <a:t>If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50" dirty="0">
                <a:latin typeface="Times New Roman"/>
                <a:cs typeface="Times New Roman"/>
              </a:rPr>
              <a:t>you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60" dirty="0">
                <a:latin typeface="Times New Roman"/>
                <a:cs typeface="Times New Roman"/>
              </a:rPr>
              <a:t>have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50" dirty="0">
                <a:latin typeface="Times New Roman"/>
                <a:cs typeface="Times New Roman"/>
              </a:rPr>
              <a:t>installed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OpenSSH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45" dirty="0">
                <a:latin typeface="Times New Roman"/>
                <a:cs typeface="Times New Roman"/>
              </a:rPr>
              <a:t>in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35" dirty="0">
                <a:latin typeface="Times New Roman"/>
                <a:cs typeface="Times New Roman"/>
              </a:rPr>
              <a:t>Windows,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50" dirty="0">
                <a:latin typeface="Times New Roman"/>
                <a:cs typeface="Times New Roman"/>
              </a:rPr>
              <a:t>you</a:t>
            </a:r>
            <a:endParaRPr sz="1800">
              <a:latin typeface="Times New Roman"/>
              <a:cs typeface="Times New Roman"/>
            </a:endParaRPr>
          </a:p>
          <a:p>
            <a:pPr marL="728345" marR="5080">
              <a:lnSpc>
                <a:spcPts val="2090"/>
              </a:lnSpc>
              <a:spcBef>
                <a:spcPts val="100"/>
              </a:spcBef>
            </a:pPr>
            <a:r>
              <a:rPr sz="1800" spc="50" dirty="0">
                <a:latin typeface="Times New Roman"/>
                <a:cs typeface="Times New Roman"/>
              </a:rPr>
              <a:t>can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80" dirty="0">
                <a:latin typeface="Times New Roman"/>
                <a:cs typeface="Times New Roman"/>
              </a:rPr>
              <a:t>use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50" dirty="0">
                <a:latin typeface="Times New Roman"/>
                <a:cs typeface="Times New Roman"/>
              </a:rPr>
              <a:t>scp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70" dirty="0">
                <a:latin typeface="Times New Roman"/>
                <a:cs typeface="Times New Roman"/>
              </a:rPr>
              <a:t>command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45" dirty="0">
                <a:latin typeface="Times New Roman"/>
                <a:cs typeface="Times New Roman"/>
              </a:rPr>
              <a:t>in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35" dirty="0">
                <a:latin typeface="Times New Roman"/>
                <a:cs typeface="Times New Roman"/>
              </a:rPr>
              <a:t>CMD.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Otherwise,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45" dirty="0">
                <a:latin typeface="Times New Roman"/>
                <a:cs typeface="Times New Roman"/>
              </a:rPr>
              <a:t>you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50" dirty="0">
                <a:latin typeface="Times New Roman"/>
                <a:cs typeface="Times New Roman"/>
              </a:rPr>
              <a:t>can  </a:t>
            </a:r>
            <a:r>
              <a:rPr sz="1800" spc="80" dirty="0">
                <a:latin typeface="Times New Roman"/>
                <a:cs typeface="Times New Roman"/>
              </a:rPr>
              <a:t>use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C00000"/>
                </a:solidFill>
                <a:latin typeface="Times New Roman"/>
                <a:cs typeface="Times New Roman"/>
              </a:rPr>
              <a:t>WinSCP</a:t>
            </a:r>
            <a:r>
              <a:rPr sz="1800" spc="-4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7842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0" dirty="0"/>
              <a:t>S</a:t>
            </a:r>
            <a:r>
              <a:rPr spc="380" dirty="0"/>
              <a:t>C</a:t>
            </a:r>
            <a:r>
              <a:rPr spc="50" dirty="0"/>
              <a:t>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3424554" cy="1895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Arial"/>
                <a:cs typeface="Arial"/>
              </a:rPr>
              <a:t>Windows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5623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45" dirty="0">
                <a:latin typeface="Times New Roman"/>
                <a:cs typeface="Times New Roman"/>
              </a:rPr>
              <a:t>Download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Times New Roman"/>
                <a:cs typeface="Times New Roman"/>
              </a:rPr>
              <a:t>WinSCP</a:t>
            </a:r>
            <a:endParaRPr sz="2000">
              <a:latin typeface="Times New Roman"/>
              <a:cs typeface="Times New Roman"/>
            </a:endParaRPr>
          </a:p>
          <a:p>
            <a:pPr marL="13335">
              <a:lnSpc>
                <a:spcPts val="1900"/>
              </a:lnSpc>
              <a:spcBef>
                <a:spcPts val="110"/>
              </a:spcBef>
            </a:pPr>
            <a:r>
              <a:rPr sz="1600" u="sng" spc="8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</a:rPr>
              <a:t>https://winscp.net/eng/download.php</a:t>
            </a:r>
            <a:endParaRPr sz="1600">
              <a:latin typeface="Times New Roman"/>
              <a:cs typeface="Times New Roman"/>
            </a:endParaRPr>
          </a:p>
          <a:p>
            <a:pPr marL="356235" indent="-342900">
              <a:lnSpc>
                <a:spcPts val="2380"/>
              </a:lnSpc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45" dirty="0">
                <a:latin typeface="Times New Roman"/>
                <a:cs typeface="Times New Roman"/>
              </a:rPr>
              <a:t>Host </a:t>
            </a:r>
            <a:r>
              <a:rPr sz="2000" spc="95" dirty="0">
                <a:latin typeface="Times New Roman"/>
                <a:cs typeface="Times New Roman"/>
              </a:rPr>
              <a:t>name</a:t>
            </a:r>
            <a:r>
              <a:rPr sz="2000" spc="-2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= </a:t>
            </a:r>
            <a:r>
              <a:rPr sz="2000" dirty="0">
                <a:solidFill>
                  <a:srgbClr val="C00000"/>
                </a:solidFill>
                <a:latin typeface="Times New Roman"/>
                <a:cs typeface="Times New Roman"/>
              </a:rPr>
              <a:t>IP </a:t>
            </a:r>
            <a:r>
              <a:rPr sz="2000" spc="100" dirty="0">
                <a:solidFill>
                  <a:srgbClr val="C00000"/>
                </a:solidFill>
                <a:latin typeface="Times New Roman"/>
                <a:cs typeface="Times New Roman"/>
              </a:rPr>
              <a:t>address</a:t>
            </a:r>
            <a:endParaRPr sz="2000">
              <a:latin typeface="Times New Roman"/>
              <a:cs typeface="Times New Roman"/>
            </a:endParaRPr>
          </a:p>
          <a:p>
            <a:pPr marL="356235" indent="-342900">
              <a:lnSpc>
                <a:spcPct val="100000"/>
              </a:lnSpc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40" dirty="0">
                <a:latin typeface="Times New Roman"/>
                <a:cs typeface="Times New Roman"/>
              </a:rPr>
              <a:t>User </a:t>
            </a:r>
            <a:r>
              <a:rPr sz="2000" spc="95" dirty="0">
                <a:latin typeface="Times New Roman"/>
                <a:cs typeface="Times New Roman"/>
              </a:rPr>
              <a:t>name </a:t>
            </a:r>
            <a:r>
              <a:rPr sz="2000" spc="-25" dirty="0">
                <a:latin typeface="Times New Roman"/>
                <a:cs typeface="Times New Roman"/>
              </a:rPr>
              <a:t>=</a:t>
            </a:r>
            <a:r>
              <a:rPr sz="2000" spc="-335" dirty="0">
                <a:latin typeface="Times New Roman"/>
                <a:cs typeface="Times New Roman"/>
              </a:rPr>
              <a:t> </a:t>
            </a:r>
            <a:r>
              <a:rPr sz="2000" spc="55" dirty="0">
                <a:solidFill>
                  <a:srgbClr val="C00000"/>
                </a:solidFill>
                <a:latin typeface="Times New Roman"/>
                <a:cs typeface="Times New Roman"/>
              </a:rPr>
              <a:t>pi</a:t>
            </a:r>
            <a:endParaRPr sz="2000">
              <a:latin typeface="Times New Roman"/>
              <a:cs typeface="Times New Roman"/>
            </a:endParaRPr>
          </a:p>
          <a:p>
            <a:pPr marL="356235" indent="-342900">
              <a:lnSpc>
                <a:spcPct val="100000"/>
              </a:lnSpc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85" dirty="0">
                <a:latin typeface="Times New Roman"/>
                <a:cs typeface="Times New Roman"/>
              </a:rPr>
              <a:t>Password </a:t>
            </a:r>
            <a:r>
              <a:rPr sz="2000" spc="-25" dirty="0">
                <a:latin typeface="Times New Roman"/>
                <a:cs typeface="Times New Roman"/>
              </a:rPr>
              <a:t>=</a:t>
            </a:r>
            <a:r>
              <a:rPr sz="2000" spc="-215" dirty="0">
                <a:latin typeface="Times New Roman"/>
                <a:cs typeface="Times New Roman"/>
              </a:rPr>
              <a:t> </a:t>
            </a:r>
            <a:r>
              <a:rPr sz="2000" spc="100" dirty="0">
                <a:solidFill>
                  <a:srgbClr val="C00000"/>
                </a:solidFill>
                <a:latin typeface="Times New Roman"/>
                <a:cs typeface="Times New Roman"/>
              </a:rPr>
              <a:t>raspberry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95983" y="2691383"/>
            <a:ext cx="4239768" cy="2261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46</a:t>
            </a:fld>
            <a:endParaRPr spc="2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19203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pc="300"/>
              <a:t>FileZilla</a:t>
            </a:r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627366" y="765047"/>
            <a:ext cx="4706633" cy="19261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1100" spc="-25" dirty="0">
                <a:latin typeface="Arial"/>
                <a:cs typeface="Arial"/>
              </a:rPr>
              <a:t>Mac</a:t>
            </a:r>
            <a:endParaRPr sz="1550" dirty="0">
              <a:latin typeface="Times New Roman"/>
              <a:cs typeface="Times New Roman"/>
            </a:endParaRPr>
          </a:p>
          <a:p>
            <a:pPr marL="35623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45" dirty="0">
                <a:latin typeface="Times New Roman"/>
                <a:cs typeface="Times New Roman"/>
              </a:rPr>
              <a:t>Download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lang="en-US" altLang="zh-TW" sz="2000" spc="-45" dirty="0">
                <a:latin typeface="Times New Roman"/>
                <a:cs typeface="Times New Roman"/>
              </a:rPr>
              <a:t>FileZilla</a:t>
            </a:r>
            <a:endParaRPr sz="2000" dirty="0">
              <a:latin typeface="Times New Roman"/>
              <a:cs typeface="Times New Roman"/>
            </a:endParaRPr>
          </a:p>
          <a:p>
            <a:pPr marL="13335">
              <a:lnSpc>
                <a:spcPts val="1900"/>
              </a:lnSpc>
              <a:spcBef>
                <a:spcPts val="110"/>
              </a:spcBef>
            </a:pPr>
            <a:r>
              <a:rPr lang="zh-TW" altLang="en-US" sz="1600" u="sng" spc="8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     </a:t>
            </a:r>
            <a:r>
              <a:rPr lang="en-US" sz="1600" u="sng" spc="8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https://filezilla-project.org</a:t>
            </a:r>
            <a:endParaRPr lang="en-US" sz="1600" u="sng" spc="85" dirty="0">
              <a:solidFill>
                <a:srgbClr val="DA9896"/>
              </a:solidFill>
              <a:uFill>
                <a:solidFill>
                  <a:srgbClr val="DA9896"/>
                </a:solidFill>
              </a:uFill>
              <a:latin typeface="Times New Roman"/>
              <a:cs typeface="Times New Roman"/>
            </a:endParaRPr>
          </a:p>
          <a:p>
            <a:pPr marL="356235" indent="-342900">
              <a:lnSpc>
                <a:spcPts val="1900"/>
              </a:lnSpc>
              <a:spcBef>
                <a:spcPts val="110"/>
              </a:spcBef>
              <a:buFont typeface="Arial" charset="0"/>
              <a:buChar char="•"/>
            </a:pPr>
            <a:r>
              <a:rPr sz="2000" spc="45" dirty="0">
                <a:latin typeface="Times New Roman"/>
                <a:cs typeface="Times New Roman"/>
              </a:rPr>
              <a:t>Host </a:t>
            </a:r>
            <a:r>
              <a:rPr sz="2000" spc="95" dirty="0">
                <a:latin typeface="Times New Roman"/>
                <a:cs typeface="Times New Roman"/>
              </a:rPr>
              <a:t>name</a:t>
            </a:r>
            <a:r>
              <a:rPr sz="2000" spc="-2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= </a:t>
            </a:r>
            <a:r>
              <a:rPr sz="2000" dirty="0">
                <a:solidFill>
                  <a:srgbClr val="C00000"/>
                </a:solidFill>
                <a:latin typeface="Times New Roman"/>
                <a:cs typeface="Times New Roman"/>
              </a:rPr>
              <a:t>IP </a:t>
            </a:r>
            <a:r>
              <a:rPr sz="2000" spc="100" dirty="0">
                <a:solidFill>
                  <a:srgbClr val="C00000"/>
                </a:solidFill>
                <a:latin typeface="Times New Roman"/>
                <a:cs typeface="Times New Roman"/>
              </a:rPr>
              <a:t>address</a:t>
            </a:r>
            <a:endParaRPr sz="2000" dirty="0">
              <a:latin typeface="Times New Roman"/>
              <a:cs typeface="Times New Roman"/>
            </a:endParaRPr>
          </a:p>
          <a:p>
            <a:pPr marL="356235" indent="-342900">
              <a:lnSpc>
                <a:spcPct val="100000"/>
              </a:lnSpc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40" dirty="0">
                <a:latin typeface="Times New Roman"/>
                <a:cs typeface="Times New Roman"/>
              </a:rPr>
              <a:t>User </a:t>
            </a:r>
            <a:r>
              <a:rPr sz="2000" spc="95" dirty="0">
                <a:latin typeface="Times New Roman"/>
                <a:cs typeface="Times New Roman"/>
              </a:rPr>
              <a:t>name </a:t>
            </a:r>
            <a:r>
              <a:rPr sz="2000" spc="-25" dirty="0">
                <a:latin typeface="Times New Roman"/>
                <a:cs typeface="Times New Roman"/>
              </a:rPr>
              <a:t>=</a:t>
            </a:r>
            <a:r>
              <a:rPr sz="2000" spc="-335" dirty="0">
                <a:latin typeface="Times New Roman"/>
                <a:cs typeface="Times New Roman"/>
              </a:rPr>
              <a:t> </a:t>
            </a:r>
            <a:r>
              <a:rPr sz="2000" spc="55" dirty="0">
                <a:solidFill>
                  <a:srgbClr val="C00000"/>
                </a:solidFill>
                <a:latin typeface="Times New Roman"/>
                <a:cs typeface="Times New Roman"/>
              </a:rPr>
              <a:t>pi</a:t>
            </a:r>
            <a:endParaRPr sz="2000" dirty="0">
              <a:latin typeface="Times New Roman"/>
              <a:cs typeface="Times New Roman"/>
            </a:endParaRPr>
          </a:p>
          <a:p>
            <a:pPr marL="356235" indent="-342900">
              <a:lnSpc>
                <a:spcPct val="100000"/>
              </a:lnSpc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85" dirty="0">
                <a:latin typeface="Times New Roman"/>
                <a:cs typeface="Times New Roman"/>
              </a:rPr>
              <a:t>Password </a:t>
            </a:r>
            <a:r>
              <a:rPr sz="2000" spc="-25" dirty="0">
                <a:latin typeface="Times New Roman"/>
                <a:cs typeface="Times New Roman"/>
              </a:rPr>
              <a:t>=</a:t>
            </a:r>
            <a:r>
              <a:rPr sz="2000" spc="-215" dirty="0">
                <a:latin typeface="Times New Roman"/>
                <a:cs typeface="Times New Roman"/>
              </a:rPr>
              <a:t> </a:t>
            </a:r>
            <a:r>
              <a:rPr sz="2000" spc="100" dirty="0">
                <a:solidFill>
                  <a:srgbClr val="C00000"/>
                </a:solidFill>
                <a:latin typeface="Times New Roman"/>
                <a:cs typeface="Times New Roman"/>
              </a:rPr>
              <a:t>raspberry</a:t>
            </a:r>
            <a:endParaRPr lang="en-US" sz="2000" spc="100" dirty="0">
              <a:solidFill>
                <a:srgbClr val="C00000"/>
              </a:solidFill>
              <a:latin typeface="Times New Roman"/>
              <a:cs typeface="Times New Roman"/>
            </a:endParaRPr>
          </a:p>
          <a:p>
            <a:pPr marL="356235" indent="-342900">
              <a:lnSpc>
                <a:spcPct val="100000"/>
              </a:lnSpc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lang="en-US" altLang="zh-TW" sz="2000" spc="100" dirty="0">
                <a:latin typeface="Times New Roman"/>
                <a:cs typeface="Times New Roman"/>
              </a:rPr>
              <a:t>Port</a:t>
            </a:r>
            <a:r>
              <a:rPr lang="zh-TW" altLang="en-US" sz="2000" spc="100" dirty="0">
                <a:latin typeface="Times New Roman"/>
                <a:cs typeface="Times New Roman"/>
              </a:rPr>
              <a:t> </a:t>
            </a:r>
            <a:r>
              <a:rPr lang="en-US" altLang="zh-TW" sz="2000" spc="100" dirty="0">
                <a:latin typeface="Times New Roman"/>
                <a:cs typeface="Times New Roman"/>
              </a:rPr>
              <a:t>=</a:t>
            </a:r>
            <a:r>
              <a:rPr lang="zh-TW" altLang="en-US" sz="2000" spc="100" dirty="0">
                <a:latin typeface="Times New Roman"/>
                <a:cs typeface="Times New Roman"/>
              </a:rPr>
              <a:t> </a:t>
            </a:r>
            <a:r>
              <a:rPr lang="en-US" altLang="zh-TW" sz="2000" spc="100" dirty="0">
                <a:latin typeface="Times New Roman"/>
                <a:cs typeface="Times New Roman"/>
              </a:rPr>
              <a:t>22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47</a:t>
            </a:fld>
            <a:endParaRPr spc="2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1856"/>
            <a:ext cx="6858000" cy="3720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67012" y="4617752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2"/>
                </a:solidFill>
              </a:rPr>
              <a:t>IP</a:t>
            </a:r>
            <a:r>
              <a:rPr kumimoji="1" lang="zh-TW" altLang="en-US" sz="1600" dirty="0">
                <a:solidFill>
                  <a:schemeClr val="accent2"/>
                </a:solidFill>
              </a:rPr>
              <a:t> </a:t>
            </a:r>
            <a:r>
              <a:rPr kumimoji="1" lang="en-US" altLang="zh-TW" sz="1600" dirty="0">
                <a:solidFill>
                  <a:schemeClr val="accent2"/>
                </a:solidFill>
              </a:rPr>
              <a:t>address</a:t>
            </a:r>
            <a:endParaRPr kumimoji="1" lang="zh-TW" altLang="en-US" sz="1600" dirty="0">
              <a:solidFill>
                <a:schemeClr val="accent2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438400" y="4629385"/>
            <a:ext cx="448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2"/>
                </a:solidFill>
              </a:rPr>
              <a:t>pi</a:t>
            </a:r>
            <a:endParaRPr kumimoji="1" lang="zh-TW" altLang="en-US" sz="1600" dirty="0">
              <a:solidFill>
                <a:schemeClr val="accent2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810000" y="4628494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>
                <a:solidFill>
                  <a:schemeClr val="accent2"/>
                </a:solidFill>
              </a:rPr>
              <a:t>raspberry</a:t>
            </a:r>
            <a:endParaRPr kumimoji="1" lang="zh-TW" altLang="en-US" sz="1600" dirty="0">
              <a:solidFill>
                <a:schemeClr val="accent2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253277" y="4617752"/>
            <a:ext cx="448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2"/>
                </a:solidFill>
              </a:rPr>
              <a:t>22</a:t>
            </a:r>
            <a:endParaRPr kumimoji="1" lang="zh-TW" altLang="en-US" sz="1600" dirty="0">
              <a:solidFill>
                <a:schemeClr val="accent2"/>
              </a:solidFill>
            </a:endParaRPr>
          </a:p>
        </p:txBody>
      </p:sp>
      <p:sp>
        <p:nvSpPr>
          <p:cNvPr id="11" name="向下箭號 10"/>
          <p:cNvSpPr/>
          <p:nvPr/>
        </p:nvSpPr>
        <p:spPr>
          <a:xfrm flipV="1">
            <a:off x="6031287" y="4703510"/>
            <a:ext cx="228600" cy="301121"/>
          </a:xfrm>
          <a:prstGeom prst="downArrow">
            <a:avLst>
              <a:gd name="adj1" fmla="val 36992"/>
              <a:gd name="adj2" fmla="val 662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53127"/>
            <a:ext cx="5562600" cy="1245832"/>
          </a:xfrm>
          <a:prstGeom prst="rect">
            <a:avLst/>
          </a:prstGeom>
        </p:spPr>
      </p:pic>
      <p:sp>
        <p:nvSpPr>
          <p:cNvPr id="13" name="向下箭號 12"/>
          <p:cNvSpPr/>
          <p:nvPr/>
        </p:nvSpPr>
        <p:spPr>
          <a:xfrm>
            <a:off x="2133600" y="2820691"/>
            <a:ext cx="228600" cy="437236"/>
          </a:xfrm>
          <a:prstGeom prst="downArrow">
            <a:avLst>
              <a:gd name="adj1" fmla="val 50000"/>
              <a:gd name="adj2" fmla="val 630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1143000" y="3244830"/>
            <a:ext cx="2133600" cy="6985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6165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7842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0" dirty="0"/>
              <a:t>S</a:t>
            </a:r>
            <a:r>
              <a:rPr spc="380" dirty="0"/>
              <a:t>C</a:t>
            </a:r>
            <a:r>
              <a:rPr spc="50" dirty="0"/>
              <a:t>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937" y="765047"/>
            <a:ext cx="6421755" cy="1353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Linux </a:t>
            </a:r>
            <a:r>
              <a:rPr sz="1100" dirty="0">
                <a:latin typeface="Arial"/>
                <a:cs typeface="Arial"/>
              </a:rPr>
              <a:t>/ </a:t>
            </a:r>
            <a:r>
              <a:rPr sz="1100" spc="-25" dirty="0">
                <a:latin typeface="Arial"/>
                <a:cs typeface="Arial"/>
              </a:rPr>
              <a:t>Mac</a:t>
            </a:r>
            <a:r>
              <a:rPr sz="1100" spc="-114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OS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81661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816610" algn="l"/>
                <a:tab pos="817244" algn="l"/>
              </a:tabLst>
            </a:pPr>
            <a:r>
              <a:rPr sz="2000" spc="40" dirty="0">
                <a:latin typeface="Times New Roman"/>
                <a:cs typeface="Times New Roman"/>
              </a:rPr>
              <a:t>Open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the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terminal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and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type: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04421"/>
                </a:solidFill>
                <a:latin typeface="Arial"/>
                <a:cs typeface="Arial"/>
              </a:rPr>
              <a:t>scp </a:t>
            </a:r>
            <a:r>
              <a:rPr sz="1800" spc="130" dirty="0">
                <a:solidFill>
                  <a:srgbClr val="F04421"/>
                </a:solidFill>
                <a:latin typeface="Arial"/>
                <a:cs typeface="Arial"/>
              </a:rPr>
              <a:t>filename</a:t>
            </a:r>
            <a:r>
              <a:rPr sz="1800" spc="434" dirty="0">
                <a:solidFill>
                  <a:srgbClr val="F04421"/>
                </a:solidFill>
                <a:latin typeface="Arial"/>
                <a:cs typeface="Arial"/>
              </a:rPr>
              <a:t> </a:t>
            </a:r>
            <a:r>
              <a:rPr sz="1800" spc="114" dirty="0">
                <a:solidFill>
                  <a:srgbClr val="F04421"/>
                </a:solidFill>
                <a:latin typeface="Arial"/>
                <a:cs typeface="Arial"/>
              </a:rPr>
              <a:t>username@"your_Pi_IP":target_directory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2596" y="3924300"/>
            <a:ext cx="439229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25" dirty="0">
                <a:solidFill>
                  <a:srgbClr val="F04421"/>
                </a:solidFill>
                <a:latin typeface="Times New Roman"/>
                <a:cs typeface="Times New Roman"/>
              </a:rPr>
              <a:t>Note</a:t>
            </a:r>
            <a:r>
              <a:rPr sz="1400" spc="-3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75" dirty="0">
                <a:solidFill>
                  <a:srgbClr val="F04421"/>
                </a:solidFill>
                <a:latin typeface="Times New Roman"/>
                <a:cs typeface="Times New Roman"/>
              </a:rPr>
              <a:t>that</a:t>
            </a:r>
            <a:r>
              <a:rPr sz="1400" spc="-3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40" dirty="0">
                <a:solidFill>
                  <a:srgbClr val="F04421"/>
                </a:solidFill>
                <a:latin typeface="Times New Roman"/>
                <a:cs typeface="Times New Roman"/>
              </a:rPr>
              <a:t>test.txt</a:t>
            </a:r>
            <a:r>
              <a:rPr sz="1400" spc="-3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25" dirty="0">
                <a:solidFill>
                  <a:srgbClr val="F04421"/>
                </a:solidFill>
                <a:latin typeface="Times New Roman"/>
                <a:cs typeface="Times New Roman"/>
              </a:rPr>
              <a:t>is</a:t>
            </a:r>
            <a:r>
              <a:rPr sz="1400" spc="-3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35" dirty="0">
                <a:solidFill>
                  <a:srgbClr val="F04421"/>
                </a:solidFill>
                <a:latin typeface="Times New Roman"/>
                <a:cs typeface="Times New Roman"/>
              </a:rPr>
              <a:t>in</a:t>
            </a:r>
            <a:r>
              <a:rPr sz="1400" spc="-3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70" dirty="0">
                <a:solidFill>
                  <a:srgbClr val="F04421"/>
                </a:solidFill>
                <a:latin typeface="Times New Roman"/>
                <a:cs typeface="Times New Roman"/>
              </a:rPr>
              <a:t>the</a:t>
            </a:r>
            <a:r>
              <a:rPr sz="1400" spc="-3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70" dirty="0">
                <a:solidFill>
                  <a:srgbClr val="F04421"/>
                </a:solidFill>
                <a:latin typeface="Times New Roman"/>
                <a:cs typeface="Times New Roman"/>
              </a:rPr>
              <a:t>current</a:t>
            </a:r>
            <a:r>
              <a:rPr sz="1400" spc="-3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35" dirty="0">
                <a:solidFill>
                  <a:srgbClr val="F04421"/>
                </a:solidFill>
                <a:latin typeface="Times New Roman"/>
                <a:cs typeface="Times New Roman"/>
              </a:rPr>
              <a:t>directory,</a:t>
            </a:r>
            <a:r>
              <a:rPr sz="1400" spc="28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30" dirty="0">
                <a:solidFill>
                  <a:srgbClr val="F04421"/>
                </a:solidFill>
                <a:latin typeface="Times New Roman"/>
                <a:cs typeface="Times New Roman"/>
              </a:rPr>
              <a:t>you</a:t>
            </a:r>
            <a:r>
              <a:rPr sz="1400" spc="-3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40" dirty="0">
                <a:solidFill>
                  <a:srgbClr val="F04421"/>
                </a:solidFill>
                <a:latin typeface="Times New Roman"/>
                <a:cs typeface="Times New Roman"/>
              </a:rPr>
              <a:t>can</a:t>
            </a:r>
            <a:r>
              <a:rPr sz="1400" spc="-3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25" dirty="0">
                <a:solidFill>
                  <a:srgbClr val="F04421"/>
                </a:solidFill>
                <a:latin typeface="Times New Roman"/>
                <a:cs typeface="Times New Roman"/>
              </a:rPr>
              <a:t>copy  </a:t>
            </a:r>
            <a:r>
              <a:rPr sz="1400" spc="70" dirty="0">
                <a:solidFill>
                  <a:srgbClr val="F04421"/>
                </a:solidFill>
                <a:latin typeface="Times New Roman"/>
                <a:cs typeface="Times New Roman"/>
              </a:rPr>
              <a:t>the</a:t>
            </a:r>
            <a:r>
              <a:rPr sz="1400" spc="-4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04421"/>
                </a:solidFill>
                <a:latin typeface="Times New Roman"/>
                <a:cs typeface="Times New Roman"/>
              </a:rPr>
              <a:t>file</a:t>
            </a:r>
            <a:r>
              <a:rPr sz="1400" spc="-3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35" dirty="0">
                <a:solidFill>
                  <a:srgbClr val="F04421"/>
                </a:solidFill>
                <a:latin typeface="Times New Roman"/>
                <a:cs typeface="Times New Roman"/>
              </a:rPr>
              <a:t>in</a:t>
            </a:r>
            <a:r>
              <a:rPr sz="1400" spc="-3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70" dirty="0">
                <a:solidFill>
                  <a:srgbClr val="F04421"/>
                </a:solidFill>
                <a:latin typeface="Times New Roman"/>
                <a:cs typeface="Times New Roman"/>
              </a:rPr>
              <a:t>other</a:t>
            </a:r>
            <a:r>
              <a:rPr sz="1400" spc="-4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50" dirty="0">
                <a:solidFill>
                  <a:srgbClr val="F04421"/>
                </a:solidFill>
                <a:latin typeface="Times New Roman"/>
                <a:cs typeface="Times New Roman"/>
              </a:rPr>
              <a:t>directory</a:t>
            </a:r>
            <a:r>
              <a:rPr sz="1400" spc="-4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30" dirty="0">
                <a:solidFill>
                  <a:srgbClr val="F04421"/>
                </a:solidFill>
                <a:latin typeface="Times New Roman"/>
                <a:cs typeface="Times New Roman"/>
              </a:rPr>
              <a:t>by</a:t>
            </a:r>
            <a:r>
              <a:rPr sz="1400" spc="-4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30" dirty="0">
                <a:solidFill>
                  <a:srgbClr val="F04421"/>
                </a:solidFill>
                <a:latin typeface="Times New Roman"/>
                <a:cs typeface="Times New Roman"/>
              </a:rPr>
              <a:t>assigning</a:t>
            </a:r>
            <a:r>
              <a:rPr sz="1400" spc="-4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70" dirty="0">
                <a:solidFill>
                  <a:srgbClr val="F04421"/>
                </a:solidFill>
                <a:latin typeface="Times New Roman"/>
                <a:cs typeface="Times New Roman"/>
              </a:rPr>
              <a:t>the</a:t>
            </a:r>
            <a:r>
              <a:rPr sz="1400" spc="-3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04421"/>
                </a:solidFill>
                <a:latin typeface="Times New Roman"/>
                <a:cs typeface="Times New Roman"/>
              </a:rPr>
              <a:t>full</a:t>
            </a:r>
            <a:r>
              <a:rPr sz="1400" spc="-3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25" dirty="0">
                <a:solidFill>
                  <a:srgbClr val="F04421"/>
                </a:solidFill>
                <a:latin typeface="Times New Roman"/>
                <a:cs typeface="Times New Roman"/>
              </a:rPr>
              <a:t>filepath.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2465222"/>
            <a:ext cx="6858000" cy="1026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48</a:t>
            </a:fld>
            <a:endParaRPr spc="2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2531469" y="2627912"/>
            <a:ext cx="4075206" cy="615523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Python &amp; Sensors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548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66" y="166116"/>
            <a:ext cx="23126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5" dirty="0">
                <a:latin typeface="Trebuchet MS"/>
                <a:cs typeface="Trebuchet MS"/>
              </a:rPr>
              <a:t>Introduction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367" y="767588"/>
            <a:ext cx="2527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General-purpose input/output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(GPIO)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4848" y="1203960"/>
            <a:ext cx="3642359" cy="381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27336" y="702564"/>
            <a:ext cx="2811145" cy="44005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35"/>
              </a:spcBef>
            </a:pPr>
            <a:r>
              <a:rPr sz="1400" spc="25" dirty="0">
                <a:solidFill>
                  <a:srgbClr val="F04421"/>
                </a:solidFill>
                <a:latin typeface="Times New Roman"/>
                <a:cs typeface="Times New Roman"/>
              </a:rPr>
              <a:t>Note</a:t>
            </a:r>
            <a:r>
              <a:rPr sz="1400" spc="-4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75" dirty="0">
                <a:solidFill>
                  <a:srgbClr val="F04421"/>
                </a:solidFill>
                <a:latin typeface="Times New Roman"/>
                <a:cs typeface="Times New Roman"/>
              </a:rPr>
              <a:t>that</a:t>
            </a:r>
            <a:r>
              <a:rPr sz="1400" spc="-4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70" dirty="0">
                <a:solidFill>
                  <a:srgbClr val="F04421"/>
                </a:solidFill>
                <a:latin typeface="Times New Roman"/>
                <a:cs typeface="Times New Roman"/>
              </a:rPr>
              <a:t>the</a:t>
            </a:r>
            <a:r>
              <a:rPr sz="1400" spc="-4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25" dirty="0">
                <a:solidFill>
                  <a:srgbClr val="F04421"/>
                </a:solidFill>
                <a:latin typeface="Times New Roman"/>
                <a:cs typeface="Times New Roman"/>
              </a:rPr>
              <a:t>physical</a:t>
            </a:r>
            <a:r>
              <a:rPr sz="1400" spc="-4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F04421"/>
                </a:solidFill>
                <a:latin typeface="Times New Roman"/>
                <a:cs typeface="Times New Roman"/>
              </a:rPr>
              <a:t>PIN</a:t>
            </a:r>
            <a:r>
              <a:rPr sz="1400" spc="-5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75" dirty="0">
                <a:solidFill>
                  <a:srgbClr val="F04421"/>
                </a:solidFill>
                <a:latin typeface="Times New Roman"/>
                <a:cs typeface="Times New Roman"/>
              </a:rPr>
              <a:t>number</a:t>
            </a:r>
            <a:r>
              <a:rPr sz="1400" spc="-45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25" dirty="0">
                <a:solidFill>
                  <a:srgbClr val="F04421"/>
                </a:solidFill>
                <a:latin typeface="Times New Roman"/>
                <a:cs typeface="Times New Roman"/>
              </a:rPr>
              <a:t>is  </a:t>
            </a:r>
            <a:r>
              <a:rPr sz="1400" spc="40" dirty="0">
                <a:solidFill>
                  <a:srgbClr val="F04421"/>
                </a:solidFill>
                <a:latin typeface="Times New Roman"/>
                <a:cs typeface="Times New Roman"/>
              </a:rPr>
              <a:t>different from </a:t>
            </a:r>
            <a:r>
              <a:rPr sz="1400" spc="70" dirty="0">
                <a:solidFill>
                  <a:srgbClr val="F04421"/>
                </a:solidFill>
                <a:latin typeface="Times New Roman"/>
                <a:cs typeface="Times New Roman"/>
              </a:rPr>
              <a:t>the</a:t>
            </a:r>
            <a:r>
              <a:rPr sz="1400" spc="-180" dirty="0">
                <a:solidFill>
                  <a:srgbClr val="F04421"/>
                </a:solidFill>
                <a:latin typeface="Times New Roman"/>
                <a:cs typeface="Times New Roman"/>
              </a:rPr>
              <a:t> </a:t>
            </a:r>
            <a:r>
              <a:rPr sz="1400" spc="-65" dirty="0">
                <a:solidFill>
                  <a:srgbClr val="F04421"/>
                </a:solidFill>
                <a:latin typeface="Times New Roman"/>
                <a:cs typeface="Times New Roman"/>
              </a:rPr>
              <a:t>GPIO </a:t>
            </a:r>
            <a:r>
              <a:rPr sz="1400" spc="55" dirty="0">
                <a:solidFill>
                  <a:srgbClr val="F04421"/>
                </a:solidFill>
                <a:latin typeface="Times New Roman"/>
                <a:cs typeface="Times New Roman"/>
              </a:rPr>
              <a:t>number.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4695" y="1359408"/>
            <a:ext cx="2551176" cy="3593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40685" y="1539671"/>
            <a:ext cx="344170" cy="2206625"/>
          </a:xfrm>
          <a:custGeom>
            <a:avLst/>
            <a:gdLst/>
            <a:ahLst/>
            <a:cxnLst/>
            <a:rect l="l" t="t" r="r" b="b"/>
            <a:pathLst>
              <a:path w="344169" h="2206625">
                <a:moveTo>
                  <a:pt x="0" y="57340"/>
                </a:moveTo>
                <a:lnTo>
                  <a:pt x="4506" y="35021"/>
                </a:lnTo>
                <a:lnTo>
                  <a:pt x="16794" y="16794"/>
                </a:lnTo>
                <a:lnTo>
                  <a:pt x="35021" y="4506"/>
                </a:lnTo>
                <a:lnTo>
                  <a:pt x="57340" y="0"/>
                </a:lnTo>
                <a:lnTo>
                  <a:pt x="286698" y="0"/>
                </a:lnTo>
                <a:lnTo>
                  <a:pt x="309018" y="4506"/>
                </a:lnTo>
                <a:lnTo>
                  <a:pt x="327244" y="16794"/>
                </a:lnTo>
                <a:lnTo>
                  <a:pt x="339533" y="35021"/>
                </a:lnTo>
                <a:lnTo>
                  <a:pt x="344039" y="57340"/>
                </a:lnTo>
                <a:lnTo>
                  <a:pt x="344039" y="2148941"/>
                </a:lnTo>
                <a:lnTo>
                  <a:pt x="339533" y="2171261"/>
                </a:lnTo>
                <a:lnTo>
                  <a:pt x="327244" y="2189487"/>
                </a:lnTo>
                <a:lnTo>
                  <a:pt x="309018" y="2201775"/>
                </a:lnTo>
                <a:lnTo>
                  <a:pt x="286698" y="2206281"/>
                </a:lnTo>
                <a:lnTo>
                  <a:pt x="57340" y="2206281"/>
                </a:lnTo>
                <a:lnTo>
                  <a:pt x="35021" y="2201775"/>
                </a:lnTo>
                <a:lnTo>
                  <a:pt x="16794" y="2189487"/>
                </a:lnTo>
                <a:lnTo>
                  <a:pt x="4506" y="2171261"/>
                </a:lnTo>
                <a:lnTo>
                  <a:pt x="0" y="2148941"/>
                </a:lnTo>
                <a:lnTo>
                  <a:pt x="0" y="57340"/>
                </a:lnTo>
                <a:close/>
              </a:path>
            </a:pathLst>
          </a:custGeom>
          <a:ln w="25400">
            <a:solidFill>
              <a:srgbClr val="F04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07314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5</a:t>
            </a:fld>
            <a:endParaRPr spc="2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93F50F-1C53-4A45-90B6-2A0E20F9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Rockwell" panose="02060603020205020403" pitchFamily="18" charset="0"/>
              </a:rPr>
              <a:t>Outline</a:t>
            </a:r>
            <a:endParaRPr kumimoji="1" lang="zh-TW" altLang="en-US" dirty="0">
              <a:latin typeface="Rockwell" panose="02060603020205020403" pitchFamily="18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62DF5DF-5F4B-894E-8CC3-99D44B9E58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57362" y="1211263"/>
            <a:ext cx="4939651" cy="3336811"/>
          </a:xfrm>
        </p:spPr>
        <p:txBody>
          <a:bodyPr/>
          <a:lstStyle/>
          <a:p>
            <a:r>
              <a:rPr kumimoji="1" lang="en-US" altLang="zh-TW" dirty="0">
                <a:solidFill>
                  <a:srgbClr val="C00000"/>
                </a:solidFill>
                <a:latin typeface="Cambria" panose="02040503050406030204" pitchFamily="18" charset="0"/>
              </a:rPr>
              <a:t>Python</a:t>
            </a:r>
            <a:r>
              <a:rPr kumimoji="1" lang="en-US" altLang="zh-TW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</a:p>
          <a:p>
            <a:pPr lvl="1"/>
            <a:r>
              <a:rPr kumimoji="1" lang="en-US" altLang="zh-TW" dirty="0">
                <a:solidFill>
                  <a:schemeClr val="tx1"/>
                </a:solidFill>
                <a:latin typeface="Cambria" panose="02040503050406030204" pitchFamily="18" charset="0"/>
              </a:rPr>
              <a:t>Introduction</a:t>
            </a:r>
          </a:p>
          <a:p>
            <a:pPr lvl="1"/>
            <a:r>
              <a:rPr kumimoji="1" lang="en-US" altLang="zh-TW" dirty="0">
                <a:solidFill>
                  <a:schemeClr val="tx1"/>
                </a:solidFill>
                <a:latin typeface="Cambria" panose="02040503050406030204" pitchFamily="18" charset="0"/>
              </a:rPr>
              <a:t>Rules </a:t>
            </a:r>
          </a:p>
          <a:p>
            <a:pPr lvl="1"/>
            <a:r>
              <a:rPr kumimoji="1" lang="en-US" altLang="zh-TW" dirty="0"/>
              <a:t>First Python programming</a:t>
            </a:r>
            <a:endParaRPr kumimoji="1" lang="en-US" altLang="zh-TW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r>
              <a:rPr kumimoji="1" lang="en-US" altLang="zh-TW" dirty="0">
                <a:solidFill>
                  <a:srgbClr val="C00000"/>
                </a:solidFill>
                <a:latin typeface="Cambria" panose="02040503050406030204" pitchFamily="18" charset="0"/>
              </a:rPr>
              <a:t>Sensors</a:t>
            </a:r>
          </a:p>
          <a:p>
            <a:pPr lvl="1">
              <a:spcBef>
                <a:spcPts val="100"/>
              </a:spcBef>
            </a:pPr>
            <a:r>
              <a:rPr kumimoji="1" lang="en-US" altLang="zh-TW" dirty="0">
                <a:solidFill>
                  <a:schemeClr val="tx1"/>
                </a:solidFill>
                <a:latin typeface="Cambria" panose="02040503050406030204" pitchFamily="18" charset="0"/>
              </a:rPr>
              <a:t>Introduction</a:t>
            </a:r>
          </a:p>
          <a:p>
            <a:pPr lvl="1">
              <a:spcBef>
                <a:spcPts val="20"/>
              </a:spcBef>
            </a:pPr>
            <a:r>
              <a:rPr kumimoji="1" lang="en-US" altLang="zh-TW" dirty="0">
                <a:solidFill>
                  <a:schemeClr val="tx1"/>
                </a:solidFill>
                <a:latin typeface="Cambria" panose="02040503050406030204" pitchFamily="18" charset="0"/>
              </a:rPr>
              <a:t>Digital sensors</a:t>
            </a:r>
          </a:p>
          <a:p>
            <a:pPr lvl="1">
              <a:spcBef>
                <a:spcPts val="25"/>
              </a:spcBef>
            </a:pPr>
            <a:r>
              <a:rPr kumimoji="1" lang="en-US" altLang="zh-TW" dirty="0">
                <a:solidFill>
                  <a:schemeClr val="tx1"/>
                </a:solidFill>
                <a:latin typeface="Cambria" panose="02040503050406030204" pitchFamily="18" charset="0"/>
              </a:rPr>
              <a:t>Analog sensors</a:t>
            </a:r>
          </a:p>
          <a:p>
            <a:endParaRPr kumimoji="1" lang="en-US" altLang="zh-TW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DAC761-3B46-4FC1-B572-E5CFD1A5489D}" type="slidenum">
              <a:rPr lang="zh-TW" altLang="en-US" smtClean="0"/>
              <a:pPr/>
              <a:t>50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7902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Introduction 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DAC761-3B46-4FC1-B572-E5CFD1A5489D}" type="slidenum">
              <a:rPr lang="zh-TW" altLang="en-US" smtClean="0"/>
              <a:pPr/>
              <a:t>51</a:t>
            </a:fld>
            <a:endParaRPr lang="zh-TW" altLang="en-US" dirty="0"/>
          </a:p>
        </p:txBody>
      </p:sp>
      <p:sp>
        <p:nvSpPr>
          <p:cNvPr id="10" name="內容版面配置區 3">
            <a:extLst>
              <a:ext uri="{FF2B5EF4-FFF2-40B4-BE49-F238E27FC236}">
                <a16:creationId xmlns:a16="http://schemas.microsoft.com/office/drawing/2014/main" id="{D174B43C-B582-9A4B-911A-B17AD68E39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9275" y="1143000"/>
            <a:ext cx="5759450" cy="380841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Interpreted high-level programming language</a:t>
            </a:r>
          </a:p>
          <a:p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Compiled language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D2DD444C-ACE8-A045-994E-15214F5A7E4D}"/>
              </a:ext>
            </a:extLst>
          </p:cNvPr>
          <p:cNvSpPr/>
          <p:nvPr/>
        </p:nvSpPr>
        <p:spPr>
          <a:xfrm>
            <a:off x="719780" y="1812943"/>
            <a:ext cx="1270000" cy="5305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Source code</a:t>
            </a:r>
            <a:endParaRPr kumimoji="1" lang="zh-TW" altLang="en-US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59079111-D623-1D4D-B2D4-FED0FDD80A6E}"/>
              </a:ext>
            </a:extLst>
          </p:cNvPr>
          <p:cNvCxnSpPr/>
          <p:nvPr/>
        </p:nvCxnSpPr>
        <p:spPr>
          <a:xfrm>
            <a:off x="1989780" y="2066942"/>
            <a:ext cx="1061155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272E9915-54F9-4E42-B9E5-021E5DE2A975}"/>
              </a:ext>
            </a:extLst>
          </p:cNvPr>
          <p:cNvSpPr/>
          <p:nvPr/>
        </p:nvSpPr>
        <p:spPr>
          <a:xfrm>
            <a:off x="3050935" y="1812943"/>
            <a:ext cx="1270000" cy="5305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Interpreter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9902439-304E-BD45-B11F-F0E775EC49F5}"/>
              </a:ext>
            </a:extLst>
          </p:cNvPr>
          <p:cNvSpPr txBox="1"/>
          <p:nvPr/>
        </p:nvSpPr>
        <p:spPr>
          <a:xfrm>
            <a:off x="2086584" y="2066942"/>
            <a:ext cx="9028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b="1" dirty="0"/>
              <a:t>processing</a:t>
            </a:r>
            <a:endParaRPr kumimoji="1" lang="zh-TW" altLang="en-US" sz="1050" b="1" dirty="0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288450A5-CD01-D44A-9EC6-992DB585E36D}"/>
              </a:ext>
            </a:extLst>
          </p:cNvPr>
          <p:cNvSpPr/>
          <p:nvPr/>
        </p:nvSpPr>
        <p:spPr>
          <a:xfrm>
            <a:off x="719780" y="3510962"/>
            <a:ext cx="1270000" cy="5305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Source code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7610CD8-2C94-3F4F-8EDD-A055B3B635BA}"/>
              </a:ext>
            </a:extLst>
          </p:cNvPr>
          <p:cNvCxnSpPr/>
          <p:nvPr/>
        </p:nvCxnSpPr>
        <p:spPr>
          <a:xfrm>
            <a:off x="1989780" y="3764961"/>
            <a:ext cx="1061155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F1E39CDE-5D54-B043-97BE-7C187D0BF1A5}"/>
              </a:ext>
            </a:extLst>
          </p:cNvPr>
          <p:cNvSpPr/>
          <p:nvPr/>
        </p:nvSpPr>
        <p:spPr>
          <a:xfrm>
            <a:off x="3050935" y="3510962"/>
            <a:ext cx="1270000" cy="5305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Compiler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5B2FAE6-3332-B64C-B94E-69F19D192645}"/>
              </a:ext>
            </a:extLst>
          </p:cNvPr>
          <p:cNvSpPr txBox="1"/>
          <p:nvPr/>
        </p:nvSpPr>
        <p:spPr>
          <a:xfrm>
            <a:off x="1967712" y="3764961"/>
            <a:ext cx="11128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b="1" dirty="0"/>
              <a:t>preprocessing</a:t>
            </a:r>
            <a:endParaRPr kumimoji="1" lang="zh-TW" altLang="en-US" sz="1050" b="1" dirty="0"/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02F24146-9DFB-464C-A634-39EB35F5058C}"/>
              </a:ext>
            </a:extLst>
          </p:cNvPr>
          <p:cNvCxnSpPr/>
          <p:nvPr/>
        </p:nvCxnSpPr>
        <p:spPr>
          <a:xfrm>
            <a:off x="4320935" y="3764961"/>
            <a:ext cx="1061155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80364DB-2AA0-8941-B2B1-83C7FE652E88}"/>
              </a:ext>
            </a:extLst>
          </p:cNvPr>
          <p:cNvSpPr txBox="1"/>
          <p:nvPr/>
        </p:nvSpPr>
        <p:spPr>
          <a:xfrm>
            <a:off x="4299742" y="3764961"/>
            <a:ext cx="1082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b="1" dirty="0"/>
              <a:t>machine code</a:t>
            </a:r>
            <a:endParaRPr kumimoji="1" lang="zh-TW" altLang="en-US" sz="1050" b="1" dirty="0"/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F039EC85-AF9E-EA4D-9BB5-1B68026F0001}"/>
              </a:ext>
            </a:extLst>
          </p:cNvPr>
          <p:cNvSpPr/>
          <p:nvPr/>
        </p:nvSpPr>
        <p:spPr>
          <a:xfrm>
            <a:off x="5376980" y="3508595"/>
            <a:ext cx="1270000" cy="5305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Machine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73377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84FD3E-5D07-DF46-BD20-3E618512F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E23998D-C7A6-784E-8F65-A92C532CF6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Introduction 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31FBCC7-CF2C-324C-9BBB-DBFAD7E559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Dynamically language    </a:t>
            </a:r>
            <a:endParaRPr lang="en-US" altLang="zh-TW" sz="1800" dirty="0">
              <a:solidFill>
                <a:srgbClr val="C00000"/>
              </a:solidFill>
            </a:endParaRPr>
          </a:p>
          <a:p>
            <a:pPr lvl="1"/>
            <a:r>
              <a:rPr kumimoji="1" lang="en-US" altLang="zh-TW" dirty="0"/>
              <a:t>No default types</a:t>
            </a:r>
          </a:p>
          <a:p>
            <a:pPr lvl="1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a = 1</a:t>
            </a:r>
            <a:b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b = "Hello world"</a:t>
            </a:r>
            <a:br>
              <a:rPr kumimoji="1" lang="en-US" altLang="zh-TW" dirty="0"/>
            </a:br>
            <a:endParaRPr kumimoji="1" lang="en-US" altLang="zh-TW" dirty="0"/>
          </a:p>
          <a:p>
            <a:r>
              <a:rPr lang="en-US" altLang="zh-TW" dirty="0">
                <a:solidFill>
                  <a:srgbClr val="C00000"/>
                </a:solidFill>
              </a:rPr>
              <a:t>Strongly typed language</a:t>
            </a:r>
          </a:p>
          <a:p>
            <a:pPr lvl="1"/>
            <a:r>
              <a:rPr lang="en" altLang="zh-TW" dirty="0"/>
              <a:t>Stricter typing rules at compile time</a:t>
            </a:r>
          </a:p>
          <a:p>
            <a:pPr lvl="1"/>
            <a:r>
              <a:rPr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# String + Integer </a:t>
            </a:r>
            <a:br>
              <a:rPr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 = " result = " + 100 </a:t>
            </a:r>
            <a:r>
              <a:rPr lang="en" altLang="zh-TW" dirty="0">
                <a:solidFill>
                  <a:srgbClr val="C00000"/>
                </a:solidFill>
                <a:cs typeface="Consolas" panose="020B0609020204030204" pitchFamily="49" charset="0"/>
              </a:rPr>
              <a:t>(wrong)</a:t>
            </a:r>
          </a:p>
          <a:p>
            <a:pPr lvl="1"/>
            <a:endParaRPr lang="en-US" altLang="zh-TW" sz="1600" dirty="0">
              <a:solidFill>
                <a:srgbClr val="C00000"/>
              </a:solidFill>
            </a:endParaRPr>
          </a:p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9326D40-7191-2549-9F64-DCF4308AE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DAC761-3B46-4FC1-B572-E5CFD1A5489D}" type="slidenum">
              <a:rPr lang="zh-TW" altLang="en-US" smtClean="0"/>
              <a:pPr/>
              <a:t>52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59299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1141A-9E15-3C44-9ED6-20C22FFE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D50A673-16D4-AF4A-8ECF-08AFEBFF83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Some rules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615184-4017-C94D-B980-92521FE7A8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TW" dirty="0"/>
              <a:t>Python uses </a:t>
            </a:r>
            <a:r>
              <a:rPr kumimoji="1" lang="en-US" altLang="zh-TW" dirty="0">
                <a:solidFill>
                  <a:srgbClr val="C00000"/>
                </a:solidFill>
              </a:rPr>
              <a:t>indentation</a:t>
            </a:r>
            <a:r>
              <a:rPr kumimoji="1" lang="en-US" altLang="zh-TW" dirty="0"/>
              <a:t> to identify coding block.</a:t>
            </a:r>
          </a:p>
          <a:p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EX: </a:t>
            </a:r>
            <a:r>
              <a:rPr kumimoji="1" lang="en-US" altLang="zh-TW" dirty="0">
                <a:solidFill>
                  <a:srgbClr val="C00000"/>
                </a:solidFill>
              </a:rPr>
              <a:t>compare with java</a:t>
            </a:r>
          </a:p>
          <a:p>
            <a:pPr marL="0" indent="0">
              <a:buNone/>
            </a:pPr>
            <a:endParaRPr kumimoji="1"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kumimoji="1"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kumimoji="1"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kumimoji="1"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kumimoji="1" lang="en-US" altLang="zh-TW" dirty="0">
              <a:solidFill>
                <a:srgbClr val="C00000"/>
              </a:solidFill>
            </a:endParaRPr>
          </a:p>
          <a:p>
            <a:r>
              <a:rPr kumimoji="1" lang="en-US" altLang="zh-TW" dirty="0">
                <a:solidFill>
                  <a:schemeClr val="tx1"/>
                </a:solidFill>
              </a:rPr>
              <a:t>We usually use </a:t>
            </a:r>
            <a:r>
              <a:rPr kumimoji="1" lang="en-US" altLang="zh-TW" dirty="0">
                <a:solidFill>
                  <a:srgbClr val="C00000"/>
                </a:solidFill>
              </a:rPr>
              <a:t>4 spaces </a:t>
            </a:r>
            <a:r>
              <a:rPr kumimoji="1" lang="en-US" altLang="zh-TW" dirty="0">
                <a:solidFill>
                  <a:schemeClr val="tx1"/>
                </a:solidFill>
              </a:rPr>
              <a:t>as indentation.</a:t>
            </a:r>
          </a:p>
          <a:p>
            <a:pPr lvl="1"/>
            <a:r>
              <a:rPr kumimoji="1" lang="en-US" altLang="zh-TW" dirty="0">
                <a:solidFill>
                  <a:schemeClr val="tx1"/>
                </a:solidFill>
              </a:rPr>
              <a:t>Not to use </a:t>
            </a:r>
            <a:r>
              <a:rPr kumimoji="1" lang="en-US" altLang="zh-TW" dirty="0">
                <a:solidFill>
                  <a:srgbClr val="C00000"/>
                </a:solidFill>
              </a:rPr>
              <a:t>Tab</a:t>
            </a:r>
            <a:r>
              <a:rPr kumimoji="1" lang="en-US" altLang="zh-TW" dirty="0">
                <a:solidFill>
                  <a:schemeClr val="tx1"/>
                </a:solidFill>
              </a:rPr>
              <a:t>. </a:t>
            </a:r>
          </a:p>
          <a:p>
            <a:pPr marL="0" indent="0">
              <a:buNone/>
            </a:pPr>
            <a:endParaRPr kumimoji="1" lang="zh-TW" altLang="en-US" dirty="0">
              <a:solidFill>
                <a:srgbClr val="C00000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DEE3A4-F95D-0045-BE04-532C1AD86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DAC761-3B46-4FC1-B572-E5CFD1A5489D}" type="slidenum">
              <a:rPr lang="zh-TW" altLang="en-US" smtClean="0"/>
              <a:pPr/>
              <a:t>53</a:t>
            </a:fld>
            <a:endParaRPr lang="zh-TW" altLang="en-US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8DB0A8B-12C2-1042-BD90-887B79F07B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4543" y="2305526"/>
          <a:ext cx="5614182" cy="1263682"/>
        </p:xfrm>
        <a:graphic>
          <a:graphicData uri="http://schemas.openxmlformats.org/drawingml/2006/table">
            <a:tbl>
              <a:tblPr firstRow="1" bandRow="1"/>
              <a:tblGrid>
                <a:gridCol w="2807091">
                  <a:extLst>
                    <a:ext uri="{9D8B030D-6E8A-4147-A177-3AD203B41FA5}">
                      <a16:colId xmlns:a16="http://schemas.microsoft.com/office/drawing/2014/main" val="1303114294"/>
                    </a:ext>
                  </a:extLst>
                </a:gridCol>
                <a:gridCol w="2807091">
                  <a:extLst>
                    <a:ext uri="{9D8B030D-6E8A-4147-A177-3AD203B41FA5}">
                      <a16:colId xmlns:a16="http://schemas.microsoft.com/office/drawing/2014/main" val="1750379405"/>
                    </a:ext>
                  </a:extLst>
                </a:gridCol>
              </a:tblGrid>
              <a:tr h="3188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JAVA</a:t>
                      </a:r>
                      <a:endParaRPr lang="zh-TW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Python</a:t>
                      </a:r>
                      <a:endParaRPr lang="zh-TW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383580"/>
                  </a:ext>
                </a:extLst>
              </a:tr>
              <a:tr h="781193">
                <a:tc>
                  <a:txBody>
                    <a:bodyPr/>
                    <a:lstStyle/>
                    <a:p>
                      <a:pPr algn="l" fontAlgn="base"/>
                      <a:r>
                        <a:rPr lang="en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  <a:sym typeface="Arial"/>
                        </a:rPr>
                        <a:t>while (</a:t>
                      </a:r>
                      <a:r>
                        <a:rPr lang="en" altLang="zh-TW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  <a:sym typeface="Arial"/>
                        </a:rPr>
                        <a:t>i</a:t>
                      </a:r>
                      <a:r>
                        <a:rPr lang="en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  <a:sym typeface="Arial"/>
                        </a:rPr>
                        <a:t> &lt;= 100) {</a:t>
                      </a:r>
                    </a:p>
                    <a:p>
                      <a:pPr algn="l" fontAlgn="base"/>
                      <a:r>
                        <a:rPr lang="en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  <a:sym typeface="Arial"/>
                        </a:rPr>
                        <a:t>    s += </a:t>
                      </a:r>
                      <a:r>
                        <a:rPr lang="en" altLang="zh-TW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  <a:sym typeface="Arial"/>
                        </a:rPr>
                        <a:t>i</a:t>
                      </a:r>
                      <a:r>
                        <a:rPr lang="en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  <a:sym typeface="Arial"/>
                        </a:rPr>
                        <a:t>;</a:t>
                      </a:r>
                    </a:p>
                    <a:p>
                      <a:pPr algn="l" fontAlgn="base"/>
                      <a:r>
                        <a:rPr lang="en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  <a:sym typeface="Arial"/>
                        </a:rPr>
                        <a:t>    </a:t>
                      </a:r>
                      <a:r>
                        <a:rPr lang="en" altLang="zh-TW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  <a:sym typeface="Arial"/>
                        </a:rPr>
                        <a:t>i</a:t>
                      </a:r>
                      <a:r>
                        <a:rPr lang="en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  <a:sym typeface="Arial"/>
                        </a:rPr>
                        <a:t> += 1;</a:t>
                      </a:r>
                    </a:p>
                    <a:p>
                      <a:pPr algn="l" fontAlgn="base"/>
                      <a:r>
                        <a:rPr lang="en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  <a:sym typeface="Arial"/>
                        </a:rPr>
                        <a:t>while </a:t>
                      </a:r>
                      <a:r>
                        <a:rPr lang="en" altLang="zh-TW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  <a:sym typeface="Arial"/>
                        </a:rPr>
                        <a:t>i</a:t>
                      </a:r>
                      <a:r>
                        <a:rPr lang="en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  <a:sym typeface="Arial"/>
                        </a:rPr>
                        <a:t> &lt;= 100:</a:t>
                      </a:r>
                    </a:p>
                    <a:p>
                      <a:pPr algn="l" fontAlgn="base"/>
                      <a:r>
                        <a:rPr lang="en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  <a:sym typeface="Arial"/>
                        </a:rPr>
                        <a:t>    s += </a:t>
                      </a:r>
                      <a:r>
                        <a:rPr lang="en" altLang="zh-TW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  <a:sym typeface="Arial"/>
                        </a:rPr>
                        <a:t>i</a:t>
                      </a:r>
                      <a:endParaRPr lang="en" altLang="zh-TW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  <a:sym typeface="Arial"/>
                      </a:endParaRPr>
                    </a:p>
                    <a:p>
                      <a:pPr algn="l" fontAlgn="base"/>
                      <a:r>
                        <a:rPr lang="en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  <a:sym typeface="Arial"/>
                        </a:rPr>
                        <a:t>    </a:t>
                      </a:r>
                      <a:r>
                        <a:rPr lang="en" altLang="zh-TW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  <a:sym typeface="Arial"/>
                        </a:rPr>
                        <a:t>i</a:t>
                      </a:r>
                      <a:r>
                        <a:rPr lang="en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  <a:sym typeface="Arial"/>
                        </a:rPr>
                        <a:t> +=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219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4195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F59982-EDA0-354B-8566-1601A6D72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377B583-62AC-7F44-A0ED-DCBC56C43B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How to run the first Python programming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AECEA60-008F-DA48-B1A5-5CB0E63FA0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TW" dirty="0"/>
              <a:t>In general, there are two ways to run Python.</a:t>
            </a:r>
          </a:p>
          <a:p>
            <a:pPr lvl="1"/>
            <a:r>
              <a:rPr kumimoji="1" lang="en-US" altLang="zh-TW" dirty="0"/>
              <a:t>Python shell (IDLE)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r>
              <a:rPr kumimoji="1" lang="en-US" altLang="zh-TW" dirty="0"/>
              <a:t>Python file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BC6F4F-3E98-5241-ADB7-242991BE1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DAC761-3B46-4FC1-B572-E5CFD1A5489D}" type="slidenum">
              <a:rPr lang="zh-TW" altLang="en-US" smtClean="0"/>
              <a:pPr/>
              <a:t>54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F2CB01A-59E9-1541-AB6B-B9FE4D026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815" y="1922068"/>
            <a:ext cx="5223910" cy="12189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DE52C3-0577-1144-954C-0EC405957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15" y="3899932"/>
            <a:ext cx="1081845" cy="112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14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F59982-EDA0-354B-8566-1601A6D72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377B583-62AC-7F44-A0ED-DCBC56C43B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How to run the first Python programming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AECEA60-008F-DA48-B1A5-5CB0E63FA0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TW" dirty="0"/>
              <a:t>Python shell (IDLE)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BC6F4F-3E98-5241-ADB7-242991BE1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DAC761-3B46-4FC1-B572-E5CFD1A5489D}" type="slidenum">
              <a:rPr lang="zh-TW" altLang="en-US" smtClean="0"/>
              <a:pPr/>
              <a:t>55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DD68149-8076-FB42-881B-69AEFBADD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1771460"/>
            <a:ext cx="2616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722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F59982-EDA0-354B-8566-1601A6D72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377B583-62AC-7F44-A0ED-DCBC56C43B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How to run the first Python programming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AECEA60-008F-DA48-B1A5-5CB0E63FA0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TW" dirty="0"/>
              <a:t>Python file</a:t>
            </a:r>
          </a:p>
          <a:p>
            <a:pPr lvl="1"/>
            <a:r>
              <a:rPr kumimoji="1" lang="en-US" altLang="zh-TW" dirty="0">
                <a:solidFill>
                  <a:srgbClr val="C00000"/>
                </a:solidFill>
              </a:rPr>
              <a:t>Use terminal mode to write code!</a:t>
            </a:r>
          </a:p>
          <a:p>
            <a:pPr lvl="1"/>
            <a:endParaRPr kumimoji="1" lang="en-US" altLang="zh-TW" dirty="0">
              <a:solidFill>
                <a:srgbClr val="C00000"/>
              </a:solidFill>
            </a:endParaRPr>
          </a:p>
          <a:p>
            <a:r>
              <a:rPr kumimoji="1" lang="en-US" altLang="zh-TW" dirty="0">
                <a:solidFill>
                  <a:schemeClr val="tx1"/>
                </a:solidFill>
              </a:rPr>
              <a:t>Steps</a:t>
            </a:r>
          </a:p>
          <a:p>
            <a:pPr lvl="1"/>
            <a:r>
              <a:rPr kumimoji="1"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nano hello.py </a:t>
            </a:r>
            <a:r>
              <a:rPr kumimoji="1" lang="en-US" altLang="zh-TW" dirty="0">
                <a:solidFill>
                  <a:srgbClr val="C00000"/>
                </a:solidFill>
              </a:rPr>
              <a:t>(create a file hello.py)</a:t>
            </a:r>
          </a:p>
          <a:p>
            <a:pPr lvl="1"/>
            <a:r>
              <a:rPr kumimoji="1" lang="en-US" altLang="zh-TW" dirty="0">
                <a:solidFill>
                  <a:schemeClr val="tx1"/>
                </a:solidFill>
              </a:rPr>
              <a:t>Write code!</a:t>
            </a:r>
          </a:p>
          <a:p>
            <a:pPr lvl="1"/>
            <a:r>
              <a:rPr kumimoji="1" lang="en-US" altLang="zh-TW" dirty="0">
                <a:solidFill>
                  <a:schemeClr val="tx1"/>
                </a:solidFill>
              </a:rPr>
              <a:t>Ctrl+O </a:t>
            </a:r>
            <a:r>
              <a:rPr kumimoji="1" lang="en-US" altLang="zh-TW" dirty="0">
                <a:solidFill>
                  <a:srgbClr val="C00000"/>
                </a:solidFill>
              </a:rPr>
              <a:t>(save the file)</a:t>
            </a:r>
            <a:r>
              <a:rPr kumimoji="1" lang="en-US" altLang="zh-TW" dirty="0">
                <a:solidFill>
                  <a:schemeClr val="tx1"/>
                </a:solidFill>
              </a:rPr>
              <a:t>,</a:t>
            </a:r>
            <a:r>
              <a:rPr kumimoji="1" lang="en-US" altLang="zh-TW" dirty="0">
                <a:solidFill>
                  <a:srgbClr val="C00000"/>
                </a:solidFill>
              </a:rPr>
              <a:t> </a:t>
            </a:r>
            <a:r>
              <a:rPr kumimoji="1" lang="en-US" altLang="zh-TW" dirty="0">
                <a:solidFill>
                  <a:schemeClr val="tx1"/>
                </a:solidFill>
              </a:rPr>
              <a:t>Ctrl+X </a:t>
            </a:r>
            <a:r>
              <a:rPr kumimoji="1" lang="en-US" altLang="zh-TW" dirty="0">
                <a:solidFill>
                  <a:srgbClr val="C00000"/>
                </a:solidFill>
              </a:rPr>
              <a:t>(leave edit mode)</a:t>
            </a:r>
          </a:p>
          <a:p>
            <a:pPr lvl="1"/>
            <a:endParaRPr kumimoji="1"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BC6F4F-3E98-5241-ADB7-242991BE1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DAC761-3B46-4FC1-B572-E5CFD1A5489D}" type="slidenum">
              <a:rPr lang="zh-TW" altLang="en-US" smtClean="0"/>
              <a:pPr/>
              <a:t>56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3F7B0C-3B1E-9242-B0DB-55C4D48B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1" y="3365960"/>
            <a:ext cx="5791200" cy="4572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1B2480D-8706-7F45-AB5A-DC6FA3B16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1" y="4097797"/>
            <a:ext cx="5795495" cy="71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977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DC3BF0-AF60-B14B-8290-50A4F5288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FFBEEB-E3AB-B547-BEAF-AA6A445DED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How to run the first Python programming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ACE3235-D95A-574E-A5F1-15069C0B4E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TW" dirty="0"/>
              <a:t>if, if/else, if/elif/else</a:t>
            </a:r>
          </a:p>
          <a:p>
            <a:endParaRPr kumimoji="1" lang="en-US" altLang="zh-TW" dirty="0"/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a = int(input("enter age =&gt; "))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a &lt; 13:</a:t>
            </a:r>
            <a:b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print("children")</a:t>
            </a:r>
            <a:b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elif a &lt;20: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print("teenager")</a:t>
            </a:r>
            <a:b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  <a:b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print("adults")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0EE4075-20DB-9E41-BF49-E1E06D0D8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DAC761-3B46-4FC1-B572-E5CFD1A5489D}" type="slidenum">
              <a:rPr lang="zh-TW" altLang="en-US" smtClean="0"/>
              <a:pPr/>
              <a:t>57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84386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EA3340-4CB2-4148-91D7-9A69BCC1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E4C7DF-2DA6-C249-BE82-A104D816CA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How to run the first Python programming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691BA14-C505-A442-990F-D79260AB5D1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TW" dirty="0"/>
              <a:t>for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for i in range(5):</a:t>
            </a:r>
            <a:b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print("range(5) value =" + str(i))</a:t>
            </a:r>
          </a:p>
          <a:p>
            <a:pPr marL="0" indent="0">
              <a:buNone/>
            </a:pPr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cs typeface="Consolas" panose="020B0609020204030204" pitchFamily="49" charset="0"/>
              </a:rPr>
              <a:t>while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m = int(input("calculate m!")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r=1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n=1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while n &lt;= m: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r = r * n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n = n + 1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print("m!= " + str(r) )</a:t>
            </a:r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DD0F39-E9B4-C745-BC1C-CA672A29B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DAC761-3B46-4FC1-B572-E5CFD1A5489D}" type="slidenum">
              <a:rPr lang="zh-TW" altLang="en-US" smtClean="0"/>
              <a:pPr/>
              <a:t>58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4650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66" y="166116"/>
            <a:ext cx="23126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5" dirty="0">
                <a:latin typeface="Trebuchet MS"/>
                <a:cs typeface="Trebuchet MS"/>
              </a:rPr>
              <a:t>Introduction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5194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latin typeface="Arial"/>
                <a:cs typeface="Arial"/>
              </a:rPr>
              <a:t>S</a:t>
            </a:r>
            <a:r>
              <a:rPr sz="1100" spc="-25" dirty="0">
                <a:latin typeface="Arial"/>
                <a:cs typeface="Arial"/>
              </a:rPr>
              <a:t>enso</a:t>
            </a:r>
            <a:r>
              <a:rPr sz="1100" spc="-20" dirty="0">
                <a:latin typeface="Arial"/>
                <a:cs typeface="Arial"/>
              </a:rPr>
              <a:t>r</a:t>
            </a:r>
            <a:r>
              <a:rPr sz="1100" dirty="0">
                <a:latin typeface="Arial"/>
                <a:cs typeface="Arial"/>
              </a:rPr>
              <a:t>s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21627" y="4845811"/>
            <a:ext cx="1085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solidFill>
                  <a:srgbClr val="898989"/>
                </a:solidFill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0727" y="1075944"/>
            <a:ext cx="6321552" cy="4066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4112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32937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Build </a:t>
            </a:r>
            <a:r>
              <a:rPr spc="130" dirty="0"/>
              <a:t>up</a:t>
            </a:r>
            <a:r>
              <a:rPr spc="-640" dirty="0"/>
              <a:t> </a:t>
            </a:r>
            <a:r>
              <a:rPr spc="15" dirty="0"/>
              <a:t>a </a:t>
            </a:r>
            <a:r>
              <a:rPr spc="70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8015" y="1162812"/>
            <a:ext cx="544766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Now,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let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we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set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up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our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Raspberry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Pi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system.</a:t>
            </a:r>
            <a:endParaRPr sz="2000">
              <a:latin typeface="Times New Roman"/>
              <a:cs typeface="Times New Roman"/>
            </a:endParaRPr>
          </a:p>
          <a:p>
            <a:pPr marL="355600" marR="5080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35" dirty="0">
                <a:latin typeface="Times New Roman"/>
                <a:cs typeface="Times New Roman"/>
              </a:rPr>
              <a:t>First,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we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need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to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download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a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Raspberry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Pi  </a:t>
            </a:r>
            <a:r>
              <a:rPr sz="2000" spc="75" dirty="0">
                <a:latin typeface="Times New Roman"/>
                <a:cs typeface="Times New Roman"/>
              </a:rPr>
              <a:t>operating system </a:t>
            </a:r>
            <a:r>
              <a:rPr sz="2000" spc="45" dirty="0">
                <a:latin typeface="Times New Roman"/>
                <a:cs typeface="Times New Roman"/>
              </a:rPr>
              <a:t>image</a:t>
            </a:r>
            <a:r>
              <a:rPr sz="2000" spc="-35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file.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30" dirty="0">
                <a:latin typeface="Times New Roman"/>
                <a:cs typeface="Times New Roman"/>
              </a:rPr>
              <a:t>Then,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we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need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to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write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that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image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to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a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25" dirty="0">
                <a:latin typeface="Times New Roman"/>
                <a:cs typeface="Times New Roman"/>
              </a:rPr>
              <a:t>SD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card.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08760" y="2938272"/>
            <a:ext cx="2017776" cy="1679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95471" y="2517648"/>
            <a:ext cx="3163824" cy="2624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704" y="3093720"/>
            <a:ext cx="1088136" cy="13472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92173" y="3386175"/>
            <a:ext cx="481330" cy="784225"/>
          </a:xfrm>
          <a:custGeom>
            <a:avLst/>
            <a:gdLst/>
            <a:ahLst/>
            <a:cxnLst/>
            <a:rect l="l" t="t" r="r" b="b"/>
            <a:pathLst>
              <a:path w="481330" h="784225">
                <a:moveTo>
                  <a:pt x="240639" y="0"/>
                </a:moveTo>
                <a:lnTo>
                  <a:pt x="0" y="0"/>
                </a:lnTo>
                <a:lnTo>
                  <a:pt x="240639" y="391883"/>
                </a:lnTo>
                <a:lnTo>
                  <a:pt x="0" y="783766"/>
                </a:lnTo>
                <a:lnTo>
                  <a:pt x="240639" y="783766"/>
                </a:lnTo>
                <a:lnTo>
                  <a:pt x="481266" y="391883"/>
                </a:lnTo>
                <a:lnTo>
                  <a:pt x="240639" y="0"/>
                </a:lnTo>
                <a:close/>
              </a:path>
            </a:pathLst>
          </a:custGeom>
          <a:solidFill>
            <a:srgbClr val="C0C8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92173" y="3386175"/>
            <a:ext cx="481330" cy="784225"/>
          </a:xfrm>
          <a:custGeom>
            <a:avLst/>
            <a:gdLst/>
            <a:ahLst/>
            <a:cxnLst/>
            <a:rect l="l" t="t" r="r" b="b"/>
            <a:pathLst>
              <a:path w="481330" h="784225">
                <a:moveTo>
                  <a:pt x="0" y="0"/>
                </a:moveTo>
                <a:lnTo>
                  <a:pt x="240632" y="0"/>
                </a:lnTo>
                <a:lnTo>
                  <a:pt x="481263" y="391886"/>
                </a:lnTo>
                <a:lnTo>
                  <a:pt x="240632" y="783771"/>
                </a:lnTo>
                <a:lnTo>
                  <a:pt x="0" y="783771"/>
                </a:lnTo>
                <a:lnTo>
                  <a:pt x="240632" y="39188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C92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03918" y="3405568"/>
            <a:ext cx="481330" cy="784225"/>
          </a:xfrm>
          <a:custGeom>
            <a:avLst/>
            <a:gdLst/>
            <a:ahLst/>
            <a:cxnLst/>
            <a:rect l="l" t="t" r="r" b="b"/>
            <a:pathLst>
              <a:path w="481329" h="784225">
                <a:moveTo>
                  <a:pt x="240626" y="0"/>
                </a:moveTo>
                <a:lnTo>
                  <a:pt x="0" y="0"/>
                </a:lnTo>
                <a:lnTo>
                  <a:pt x="240626" y="391883"/>
                </a:lnTo>
                <a:lnTo>
                  <a:pt x="0" y="783774"/>
                </a:lnTo>
                <a:lnTo>
                  <a:pt x="240626" y="783774"/>
                </a:lnTo>
                <a:lnTo>
                  <a:pt x="481266" y="391883"/>
                </a:lnTo>
                <a:lnTo>
                  <a:pt x="240626" y="0"/>
                </a:lnTo>
                <a:close/>
              </a:path>
            </a:pathLst>
          </a:custGeom>
          <a:solidFill>
            <a:srgbClr val="C0C8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03918" y="3405568"/>
            <a:ext cx="481330" cy="784225"/>
          </a:xfrm>
          <a:custGeom>
            <a:avLst/>
            <a:gdLst/>
            <a:ahLst/>
            <a:cxnLst/>
            <a:rect l="l" t="t" r="r" b="b"/>
            <a:pathLst>
              <a:path w="481329" h="784225">
                <a:moveTo>
                  <a:pt x="0" y="0"/>
                </a:moveTo>
                <a:lnTo>
                  <a:pt x="240632" y="0"/>
                </a:lnTo>
                <a:lnTo>
                  <a:pt x="481263" y="391886"/>
                </a:lnTo>
                <a:lnTo>
                  <a:pt x="240632" y="783771"/>
                </a:lnTo>
                <a:lnTo>
                  <a:pt x="0" y="783771"/>
                </a:lnTo>
                <a:lnTo>
                  <a:pt x="240632" y="39188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C92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07314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6</a:t>
            </a:fld>
            <a:endParaRPr spc="2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66" y="166116"/>
            <a:ext cx="23126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5" dirty="0">
                <a:latin typeface="Trebuchet MS"/>
                <a:cs typeface="Trebuchet MS"/>
              </a:rPr>
              <a:t>Introduction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6375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latin typeface="Arial"/>
                <a:cs typeface="Arial"/>
              </a:rPr>
              <a:t>D</a:t>
            </a:r>
            <a:r>
              <a:rPr sz="1100" spc="-25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t</a:t>
            </a:r>
            <a:r>
              <a:rPr sz="1100" spc="-25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s</a:t>
            </a:r>
            <a:r>
              <a:rPr sz="1100" spc="-25" dirty="0">
                <a:latin typeface="Arial"/>
                <a:cs typeface="Arial"/>
              </a:rPr>
              <a:t>hee</a:t>
            </a:r>
            <a:r>
              <a:rPr sz="1100" dirty="0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21627" y="4845811"/>
            <a:ext cx="1085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solidFill>
                  <a:srgbClr val="898989"/>
                </a:solidFill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007" y="1207008"/>
            <a:ext cx="3761232" cy="3608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69791" y="1207008"/>
            <a:ext cx="3188208" cy="2462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11729" y="4916423"/>
            <a:ext cx="37477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https://cdn-shop.adafruit.com/datasheets/1899_HTU21D.pdf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18001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66" y="166116"/>
            <a:ext cx="23126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5" dirty="0">
                <a:latin typeface="Trebuchet MS"/>
                <a:cs typeface="Trebuchet MS"/>
              </a:rPr>
              <a:t>Introduction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9817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Digital </a:t>
            </a:r>
            <a:r>
              <a:rPr sz="1100" dirty="0">
                <a:latin typeface="Arial"/>
                <a:cs typeface="Arial"/>
              </a:rPr>
              <a:t>&amp;</a:t>
            </a:r>
            <a:r>
              <a:rPr sz="1100" spc="-13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Analog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21627" y="4845811"/>
            <a:ext cx="1085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solidFill>
                  <a:srgbClr val="898989"/>
                </a:solidFill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588008"/>
            <a:ext cx="3432048" cy="2935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8000" y="1804416"/>
            <a:ext cx="3810000" cy="25024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59100" y="4916423"/>
            <a:ext cx="32143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  <a:hlinkClick r:id="rId4"/>
              </a:rPr>
              <a:t>http://www.droneuplift.com/is-ppm-analog-or-digital/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090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3126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" dirty="0">
                <a:latin typeface="Trebuchet MS"/>
                <a:cs typeface="Trebuchet MS"/>
              </a:rPr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363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45" dirty="0">
                <a:latin typeface="Arial"/>
                <a:cs typeface="Arial"/>
              </a:rPr>
              <a:t>G</a:t>
            </a:r>
            <a:r>
              <a:rPr sz="1100" spc="-35" dirty="0">
                <a:latin typeface="Arial"/>
                <a:cs typeface="Arial"/>
              </a:rPr>
              <a:t>P</a:t>
            </a:r>
            <a:r>
              <a:rPr sz="1100" spc="-2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O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21627" y="4845811"/>
            <a:ext cx="1085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solidFill>
                  <a:srgbClr val="898989"/>
                </a:solidFill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27632" y="1139952"/>
            <a:ext cx="3639312" cy="3813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58715" y="1394841"/>
            <a:ext cx="279400" cy="3419475"/>
          </a:xfrm>
          <a:custGeom>
            <a:avLst/>
            <a:gdLst/>
            <a:ahLst/>
            <a:cxnLst/>
            <a:rect l="l" t="t" r="r" b="b"/>
            <a:pathLst>
              <a:path w="279400" h="3419475">
                <a:moveTo>
                  <a:pt x="0" y="0"/>
                </a:moveTo>
                <a:lnTo>
                  <a:pt x="278969" y="0"/>
                </a:lnTo>
                <a:lnTo>
                  <a:pt x="278969" y="3419251"/>
                </a:lnTo>
                <a:lnTo>
                  <a:pt x="0" y="341925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71967" y="1394841"/>
            <a:ext cx="279400" cy="3419475"/>
          </a:xfrm>
          <a:custGeom>
            <a:avLst/>
            <a:gdLst/>
            <a:ahLst/>
            <a:cxnLst/>
            <a:rect l="l" t="t" r="r" b="b"/>
            <a:pathLst>
              <a:path w="279400" h="3419475">
                <a:moveTo>
                  <a:pt x="0" y="0"/>
                </a:moveTo>
                <a:lnTo>
                  <a:pt x="278969" y="0"/>
                </a:lnTo>
                <a:lnTo>
                  <a:pt x="278969" y="3419251"/>
                </a:lnTo>
                <a:lnTo>
                  <a:pt x="0" y="341925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64257" y="3798951"/>
            <a:ext cx="385445" cy="153670"/>
          </a:xfrm>
          <a:custGeom>
            <a:avLst/>
            <a:gdLst/>
            <a:ahLst/>
            <a:cxnLst/>
            <a:rect l="l" t="t" r="r" b="b"/>
            <a:pathLst>
              <a:path w="385444" h="153670">
                <a:moveTo>
                  <a:pt x="0" y="0"/>
                </a:moveTo>
                <a:lnTo>
                  <a:pt x="385215" y="0"/>
                </a:lnTo>
                <a:lnTo>
                  <a:pt x="385215" y="153113"/>
                </a:lnTo>
                <a:lnTo>
                  <a:pt x="0" y="15311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69897" y="1135380"/>
            <a:ext cx="4864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solidFill>
                  <a:srgbClr val="C00000"/>
                </a:solidFill>
                <a:latin typeface="Georgia"/>
                <a:cs typeface="Georgia"/>
              </a:rPr>
              <a:t>Bo</a:t>
            </a:r>
            <a:r>
              <a:rPr sz="1400" spc="-30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1400" dirty="0">
                <a:solidFill>
                  <a:srgbClr val="C00000"/>
                </a:solidFill>
                <a:latin typeface="Georgia"/>
                <a:cs typeface="Georgia"/>
              </a:rPr>
              <a:t>r</a:t>
            </a:r>
            <a:r>
              <a:rPr sz="1400" spc="-30" dirty="0">
                <a:solidFill>
                  <a:srgbClr val="C00000"/>
                </a:solidFill>
                <a:latin typeface="Georgia"/>
                <a:cs typeface="Georgia"/>
              </a:rPr>
              <a:t>d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28214" y="3899916"/>
            <a:ext cx="378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0" dirty="0">
                <a:solidFill>
                  <a:srgbClr val="0070C0"/>
                </a:solidFill>
                <a:latin typeface="Georgia"/>
                <a:cs typeface="Georgia"/>
              </a:rPr>
              <a:t>B</a:t>
            </a:r>
            <a:r>
              <a:rPr sz="1400" spc="-90" dirty="0">
                <a:solidFill>
                  <a:srgbClr val="0070C0"/>
                </a:solidFill>
                <a:latin typeface="Georgia"/>
                <a:cs typeface="Georgia"/>
              </a:rPr>
              <a:t>C</a:t>
            </a:r>
            <a:r>
              <a:rPr sz="1400" spc="-160" dirty="0">
                <a:solidFill>
                  <a:srgbClr val="0070C0"/>
                </a:solidFill>
                <a:latin typeface="Georgia"/>
                <a:cs typeface="Georgia"/>
              </a:rPr>
              <a:t>M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32248" y="1135380"/>
            <a:ext cx="4864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solidFill>
                  <a:srgbClr val="C00000"/>
                </a:solidFill>
                <a:latin typeface="Georgia"/>
                <a:cs typeface="Georgia"/>
              </a:rPr>
              <a:t>Bo</a:t>
            </a:r>
            <a:r>
              <a:rPr sz="1400" spc="-30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1400" dirty="0">
                <a:solidFill>
                  <a:srgbClr val="C00000"/>
                </a:solidFill>
                <a:latin typeface="Georgia"/>
                <a:cs typeface="Georgia"/>
              </a:rPr>
              <a:t>r</a:t>
            </a:r>
            <a:r>
              <a:rPr sz="1400" spc="-30" dirty="0">
                <a:solidFill>
                  <a:srgbClr val="C00000"/>
                </a:solidFill>
                <a:latin typeface="Georgia"/>
                <a:cs typeface="Georgia"/>
              </a:rPr>
              <a:t>d</a:t>
            </a:r>
            <a:endParaRPr sz="14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7529968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66" y="166116"/>
            <a:ext cx="23126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5" dirty="0">
                <a:latin typeface="Trebuchet MS"/>
                <a:cs typeface="Trebuchet MS"/>
              </a:rPr>
              <a:t>Introduction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7289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Arial"/>
                <a:cs typeface="Arial"/>
              </a:rPr>
              <a:t>Breadboard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21627" y="4845811"/>
            <a:ext cx="1085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solidFill>
                  <a:srgbClr val="898989"/>
                </a:solidFill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0" y="1143000"/>
            <a:ext cx="3810000" cy="381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30040" y="4962144"/>
            <a:ext cx="22491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https://kknews.cc/news/pqprzqj.html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9338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Digital</a:t>
            </a:r>
            <a:r>
              <a:rPr spc="-40" dirty="0"/>
              <a:t> </a:t>
            </a:r>
            <a:r>
              <a:rPr spc="85" dirty="0"/>
              <a:t>sensors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2901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Arial"/>
                <a:cs typeface="Arial"/>
              </a:rPr>
              <a:t>L</a:t>
            </a:r>
            <a:r>
              <a:rPr sz="1100" spc="-3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D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8016" y="1117091"/>
            <a:ext cx="3289300" cy="1733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0" dirty="0">
                <a:latin typeface="Georgia"/>
                <a:cs typeface="Georgia"/>
              </a:rPr>
              <a:t>Light-emitting </a:t>
            </a:r>
            <a:r>
              <a:rPr sz="2000" spc="-30" dirty="0">
                <a:latin typeface="Georgia"/>
                <a:cs typeface="Georgia"/>
              </a:rPr>
              <a:t>diode</a:t>
            </a:r>
            <a:r>
              <a:rPr sz="2000" spc="-110" dirty="0">
                <a:latin typeface="Georgia"/>
                <a:cs typeface="Georgia"/>
              </a:rPr>
              <a:t> </a:t>
            </a:r>
            <a:r>
              <a:rPr sz="2000" spc="-90" dirty="0">
                <a:latin typeface="Georgia"/>
                <a:cs typeface="Georgia"/>
              </a:rPr>
              <a:t>(LED)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30" dirty="0">
                <a:latin typeface="Georgia"/>
                <a:cs typeface="Georgia"/>
              </a:rPr>
              <a:t>Features</a:t>
            </a:r>
            <a:endParaRPr sz="2000">
              <a:latin typeface="Georgia"/>
              <a:cs typeface="Georgia"/>
            </a:endParaRPr>
          </a:p>
          <a:p>
            <a:pPr marL="728980" lvl="1" indent="-342900">
              <a:lnSpc>
                <a:spcPts val="2125"/>
              </a:lnSpc>
              <a:spcBef>
                <a:spcPts val="105"/>
              </a:spcBef>
              <a:buFont typeface="Arial"/>
              <a:buChar char="•"/>
              <a:tabLst>
                <a:tab pos="728345" algn="l"/>
                <a:tab pos="728980" algn="l"/>
              </a:tabLst>
            </a:pPr>
            <a:r>
              <a:rPr sz="1800" spc="-40" dirty="0">
                <a:latin typeface="Georgia"/>
                <a:cs typeface="Georgia"/>
              </a:rPr>
              <a:t>Efficiency</a:t>
            </a:r>
            <a:endParaRPr sz="1800">
              <a:latin typeface="Georgia"/>
              <a:cs typeface="Georgia"/>
            </a:endParaRPr>
          </a:p>
          <a:p>
            <a:pPr marL="728980" lvl="1" indent="-342900">
              <a:lnSpc>
                <a:spcPts val="2125"/>
              </a:lnSpc>
              <a:buFont typeface="Arial"/>
              <a:buChar char="•"/>
              <a:tabLst>
                <a:tab pos="728345" algn="l"/>
                <a:tab pos="728980" algn="l"/>
              </a:tabLst>
            </a:pPr>
            <a:r>
              <a:rPr sz="1800" spc="-65" dirty="0">
                <a:latin typeface="Georgia"/>
                <a:cs typeface="Georgia"/>
              </a:rPr>
              <a:t>Long</a:t>
            </a:r>
            <a:r>
              <a:rPr sz="1800" spc="-45" dirty="0">
                <a:latin typeface="Georgia"/>
                <a:cs typeface="Georgia"/>
              </a:rPr>
              <a:t> </a:t>
            </a:r>
            <a:r>
              <a:rPr sz="1800" spc="-30" dirty="0">
                <a:latin typeface="Georgia"/>
                <a:cs typeface="Georgia"/>
              </a:rPr>
              <a:t>lifetime</a:t>
            </a:r>
            <a:endParaRPr sz="1800">
              <a:latin typeface="Georgia"/>
              <a:cs typeface="Georgia"/>
            </a:endParaRPr>
          </a:p>
          <a:p>
            <a:pPr marL="728980" lvl="1" indent="-342900">
              <a:lnSpc>
                <a:spcPts val="2125"/>
              </a:lnSpc>
              <a:spcBef>
                <a:spcPts val="45"/>
              </a:spcBef>
              <a:buFont typeface="Arial"/>
              <a:buChar char="•"/>
              <a:tabLst>
                <a:tab pos="728345" algn="l"/>
                <a:tab pos="728980" algn="l"/>
              </a:tabLst>
            </a:pPr>
            <a:r>
              <a:rPr sz="1800" spc="-55" dirty="0">
                <a:latin typeface="Georgia"/>
                <a:cs typeface="Georgia"/>
              </a:rPr>
              <a:t>Cool</a:t>
            </a:r>
            <a:r>
              <a:rPr sz="1800" spc="-45" dirty="0">
                <a:latin typeface="Georgia"/>
                <a:cs typeface="Georgia"/>
              </a:rPr>
              <a:t> </a:t>
            </a:r>
            <a:r>
              <a:rPr sz="1800" spc="-35" dirty="0">
                <a:latin typeface="Georgia"/>
                <a:cs typeface="Georgia"/>
              </a:rPr>
              <a:t>light</a:t>
            </a:r>
            <a:endParaRPr sz="1800">
              <a:latin typeface="Georgia"/>
              <a:cs typeface="Georgia"/>
            </a:endParaRPr>
          </a:p>
          <a:p>
            <a:pPr marL="728980" lvl="1" indent="-342900">
              <a:lnSpc>
                <a:spcPts val="2125"/>
              </a:lnSpc>
              <a:buFont typeface="Arial"/>
              <a:buChar char="•"/>
              <a:tabLst>
                <a:tab pos="728345" algn="l"/>
                <a:tab pos="728980" algn="l"/>
              </a:tabLst>
            </a:pPr>
            <a:r>
              <a:rPr sz="1800" spc="-100" dirty="0">
                <a:latin typeface="Georgia"/>
                <a:cs typeface="Georgia"/>
              </a:rPr>
              <a:t>…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898989"/>
                </a:solidFill>
                <a:latin typeface="Georgia"/>
                <a:cs typeface="Georgia"/>
              </a:rPr>
              <a:t>10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68623" y="2206751"/>
            <a:ext cx="2063496" cy="2063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69778" y="3764750"/>
            <a:ext cx="483870" cy="582930"/>
          </a:xfrm>
          <a:custGeom>
            <a:avLst/>
            <a:gdLst/>
            <a:ahLst/>
            <a:cxnLst/>
            <a:rect l="l" t="t" r="r" b="b"/>
            <a:pathLst>
              <a:path w="483870" h="582929">
                <a:moveTo>
                  <a:pt x="21462" y="489113"/>
                </a:moveTo>
                <a:lnTo>
                  <a:pt x="0" y="582524"/>
                </a:lnTo>
                <a:lnTo>
                  <a:pt x="87604" y="543641"/>
                </a:lnTo>
                <a:lnTo>
                  <a:pt x="78930" y="536489"/>
                </a:lnTo>
                <a:lnTo>
                  <a:pt x="56464" y="536489"/>
                </a:lnTo>
                <a:lnTo>
                  <a:pt x="34417" y="518313"/>
                </a:lnTo>
                <a:lnTo>
                  <a:pt x="43506" y="507286"/>
                </a:lnTo>
                <a:lnTo>
                  <a:pt x="21462" y="489113"/>
                </a:lnTo>
                <a:close/>
              </a:path>
              <a:path w="483870" h="582929">
                <a:moveTo>
                  <a:pt x="43506" y="507286"/>
                </a:moveTo>
                <a:lnTo>
                  <a:pt x="34417" y="518313"/>
                </a:lnTo>
                <a:lnTo>
                  <a:pt x="56464" y="536489"/>
                </a:lnTo>
                <a:lnTo>
                  <a:pt x="65554" y="525462"/>
                </a:lnTo>
                <a:lnTo>
                  <a:pt x="43506" y="507286"/>
                </a:lnTo>
                <a:close/>
              </a:path>
              <a:path w="483870" h="582929">
                <a:moveTo>
                  <a:pt x="65554" y="525462"/>
                </a:moveTo>
                <a:lnTo>
                  <a:pt x="56464" y="536489"/>
                </a:lnTo>
                <a:lnTo>
                  <a:pt x="78930" y="536489"/>
                </a:lnTo>
                <a:lnTo>
                  <a:pt x="65554" y="525462"/>
                </a:lnTo>
                <a:close/>
              </a:path>
              <a:path w="483870" h="582929">
                <a:moveTo>
                  <a:pt x="461683" y="0"/>
                </a:moveTo>
                <a:lnTo>
                  <a:pt x="43506" y="507286"/>
                </a:lnTo>
                <a:lnTo>
                  <a:pt x="65554" y="525462"/>
                </a:lnTo>
                <a:lnTo>
                  <a:pt x="483730" y="18173"/>
                </a:lnTo>
                <a:lnTo>
                  <a:pt x="46168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76560" y="4351020"/>
            <a:ext cx="3721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0" dirty="0">
                <a:latin typeface="Georgia"/>
                <a:cs typeface="Georgia"/>
              </a:rPr>
              <a:t>GN</a:t>
            </a:r>
            <a:r>
              <a:rPr sz="1400" spc="-125" dirty="0">
                <a:latin typeface="Georgia"/>
                <a:cs typeface="Georgia"/>
              </a:rPr>
              <a:t>D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58981" y="3581095"/>
            <a:ext cx="489584" cy="212090"/>
          </a:xfrm>
          <a:custGeom>
            <a:avLst/>
            <a:gdLst/>
            <a:ahLst/>
            <a:cxnLst/>
            <a:rect l="l" t="t" r="r" b="b"/>
            <a:pathLst>
              <a:path w="489585" h="212089">
                <a:moveTo>
                  <a:pt x="404407" y="26610"/>
                </a:moveTo>
                <a:lnTo>
                  <a:pt x="0" y="185102"/>
                </a:lnTo>
                <a:lnTo>
                  <a:pt x="10426" y="211709"/>
                </a:lnTo>
                <a:lnTo>
                  <a:pt x="414834" y="53216"/>
                </a:lnTo>
                <a:lnTo>
                  <a:pt x="404407" y="26610"/>
                </a:lnTo>
                <a:close/>
              </a:path>
              <a:path w="489585" h="212089">
                <a:moveTo>
                  <a:pt x="477926" y="21399"/>
                </a:moveTo>
                <a:lnTo>
                  <a:pt x="417702" y="21399"/>
                </a:lnTo>
                <a:lnTo>
                  <a:pt x="428129" y="48006"/>
                </a:lnTo>
                <a:lnTo>
                  <a:pt x="414834" y="53216"/>
                </a:lnTo>
                <a:lnTo>
                  <a:pt x="425259" y="79819"/>
                </a:lnTo>
                <a:lnTo>
                  <a:pt x="477926" y="21399"/>
                </a:lnTo>
                <a:close/>
              </a:path>
              <a:path w="489585" h="212089">
                <a:moveTo>
                  <a:pt x="417702" y="21399"/>
                </a:moveTo>
                <a:lnTo>
                  <a:pt x="404407" y="26610"/>
                </a:lnTo>
                <a:lnTo>
                  <a:pt x="414834" y="53216"/>
                </a:lnTo>
                <a:lnTo>
                  <a:pt x="428129" y="48006"/>
                </a:lnTo>
                <a:lnTo>
                  <a:pt x="417702" y="21399"/>
                </a:lnTo>
                <a:close/>
              </a:path>
              <a:path w="489585" h="212089">
                <a:moveTo>
                  <a:pt x="393979" y="0"/>
                </a:moveTo>
                <a:lnTo>
                  <a:pt x="404407" y="26610"/>
                </a:lnTo>
                <a:lnTo>
                  <a:pt x="417702" y="21399"/>
                </a:lnTo>
                <a:lnTo>
                  <a:pt x="477926" y="21399"/>
                </a:lnTo>
                <a:lnTo>
                  <a:pt x="489432" y="8636"/>
                </a:lnTo>
                <a:lnTo>
                  <a:pt x="39397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523484" y="3442716"/>
            <a:ext cx="2895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0" dirty="0">
                <a:latin typeface="Georgia"/>
                <a:cs typeface="Georgia"/>
              </a:rPr>
              <a:t>V</a:t>
            </a:r>
            <a:r>
              <a:rPr sz="1400" spc="-50" dirty="0">
                <a:latin typeface="Georgia"/>
                <a:cs typeface="Georgia"/>
              </a:rPr>
              <a:t>c</a:t>
            </a:r>
            <a:r>
              <a:rPr sz="1400" spc="-20" dirty="0">
                <a:latin typeface="Georgia"/>
                <a:cs typeface="Georgia"/>
              </a:rPr>
              <a:t>c</a:t>
            </a:r>
            <a:endParaRPr sz="14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0489185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5" dirty="0">
                <a:latin typeface="Georgia"/>
                <a:cs typeface="Georgia"/>
              </a:rPr>
              <a:t>Digital</a:t>
            </a:r>
            <a:r>
              <a:rPr sz="3200" spc="-40" dirty="0">
                <a:latin typeface="Georgia"/>
                <a:cs typeface="Georgia"/>
              </a:rPr>
              <a:t> </a:t>
            </a:r>
            <a:r>
              <a:rPr sz="3200" spc="85" dirty="0">
                <a:latin typeface="Georgia"/>
                <a:cs typeface="Georgia"/>
              </a:rPr>
              <a:t>sensors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2901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Arial"/>
                <a:cs typeface="Arial"/>
              </a:rPr>
              <a:t>L</a:t>
            </a:r>
            <a:r>
              <a:rPr sz="1100" spc="-3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D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25" dirty="0">
                <a:solidFill>
                  <a:srgbClr val="898989"/>
                </a:solidFill>
                <a:latin typeface="Georgia"/>
                <a:cs typeface="Georgia"/>
              </a:rPr>
              <a:t>11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1143000"/>
            <a:ext cx="5032248" cy="3557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99548" y="4861560"/>
            <a:ext cx="25063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https://pimylifeup.com/raspberry-pi-gpio/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08344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5" dirty="0">
                <a:latin typeface="Georgia"/>
                <a:cs typeface="Georgia"/>
              </a:rPr>
              <a:t>Digital</a:t>
            </a:r>
            <a:r>
              <a:rPr sz="3200" spc="-40" dirty="0">
                <a:latin typeface="Georgia"/>
                <a:cs typeface="Georgia"/>
              </a:rPr>
              <a:t> </a:t>
            </a:r>
            <a:r>
              <a:rPr sz="3200" spc="85" dirty="0">
                <a:latin typeface="Georgia"/>
                <a:cs typeface="Georgia"/>
              </a:rPr>
              <a:t>sensors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7620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0" dirty="0">
                <a:latin typeface="Arial"/>
                <a:cs typeface="Arial"/>
              </a:rPr>
              <a:t>LED_python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9536" y="1143000"/>
            <a:ext cx="5138928" cy="381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solidFill>
                  <a:srgbClr val="898989"/>
                </a:solidFill>
                <a:latin typeface="Georgia"/>
                <a:cs typeface="Georgia"/>
              </a:rPr>
              <a:t>12</a:t>
            </a:r>
            <a:endParaRPr sz="12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1241405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>
                <a:latin typeface="Trebuchet MS"/>
                <a:cs typeface="Trebuchet MS"/>
              </a:rPr>
              <a:t>Digital</a:t>
            </a:r>
            <a:r>
              <a:rPr spc="-229" dirty="0">
                <a:latin typeface="Trebuchet MS"/>
                <a:cs typeface="Trebuchet MS"/>
              </a:rPr>
              <a:t> </a:t>
            </a:r>
            <a:r>
              <a:rPr spc="125" dirty="0">
                <a:latin typeface="Trebuchet MS"/>
                <a:cs typeface="Trebuchet MS"/>
              </a:rPr>
              <a:t>sensors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5043170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0" dirty="0">
                <a:latin typeface="Arial"/>
                <a:cs typeface="Arial"/>
              </a:rPr>
              <a:t>LED_python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5623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-35" dirty="0">
                <a:latin typeface="Georgia"/>
                <a:cs typeface="Georgia"/>
              </a:rPr>
              <a:t>Where </a:t>
            </a:r>
            <a:r>
              <a:rPr sz="2000" spc="-25" dirty="0">
                <a:latin typeface="Georgia"/>
                <a:cs typeface="Georgia"/>
              </a:rPr>
              <a:t>is </a:t>
            </a:r>
            <a:r>
              <a:rPr sz="2000" spc="-30" dirty="0">
                <a:latin typeface="Georgia"/>
                <a:cs typeface="Georgia"/>
              </a:rPr>
              <a:t>the</a:t>
            </a:r>
            <a:r>
              <a:rPr sz="2000" spc="-80" dirty="0">
                <a:latin typeface="Georgia"/>
                <a:cs typeface="Georgia"/>
              </a:rPr>
              <a:t> </a:t>
            </a:r>
            <a:r>
              <a:rPr sz="2000" spc="-40" dirty="0">
                <a:latin typeface="Georgia"/>
                <a:cs typeface="Georgia"/>
              </a:rPr>
              <a:t>code?</a:t>
            </a:r>
            <a:endParaRPr sz="2000">
              <a:latin typeface="Georgia"/>
              <a:cs typeface="Georgia"/>
            </a:endParaRPr>
          </a:p>
          <a:p>
            <a:pPr marL="729615" lvl="1" indent="-342900">
              <a:lnSpc>
                <a:spcPts val="2125"/>
              </a:lnSpc>
              <a:spcBef>
                <a:spcPts val="100"/>
              </a:spcBef>
              <a:buFont typeface="Arial"/>
              <a:buChar char="•"/>
              <a:tabLst>
                <a:tab pos="728980" algn="l"/>
                <a:tab pos="730250" algn="l"/>
              </a:tabLst>
            </a:pPr>
            <a:r>
              <a:rPr sz="1800" spc="-70" dirty="0">
                <a:latin typeface="Georgia"/>
                <a:cs typeface="Georgia"/>
              </a:rPr>
              <a:t>Use </a:t>
            </a:r>
            <a:r>
              <a:rPr sz="1800" spc="-20" dirty="0">
                <a:latin typeface="Georgia"/>
                <a:cs typeface="Georgia"/>
              </a:rPr>
              <a:t>editor </a:t>
            </a:r>
            <a:r>
              <a:rPr sz="1800" spc="-50" dirty="0">
                <a:latin typeface="Georgia"/>
                <a:cs typeface="Georgia"/>
              </a:rPr>
              <a:t>(nano,vi,vim… </a:t>
            </a:r>
            <a:r>
              <a:rPr sz="1800" spc="10" dirty="0">
                <a:latin typeface="Georgia"/>
                <a:cs typeface="Georgia"/>
              </a:rPr>
              <a:t>) write </a:t>
            </a:r>
            <a:r>
              <a:rPr sz="1800" spc="-5" dirty="0">
                <a:latin typeface="Georgia"/>
                <a:cs typeface="Georgia"/>
              </a:rPr>
              <a:t>by</a:t>
            </a:r>
            <a:r>
              <a:rPr sz="1800" spc="-95" dirty="0">
                <a:latin typeface="Georgia"/>
                <a:cs typeface="Georgia"/>
              </a:rPr>
              <a:t> </a:t>
            </a:r>
            <a:r>
              <a:rPr sz="1800" spc="-15" dirty="0">
                <a:latin typeface="Georgia"/>
                <a:cs typeface="Georgia"/>
              </a:rPr>
              <a:t>yourself</a:t>
            </a:r>
            <a:endParaRPr sz="1800">
              <a:latin typeface="Georgia"/>
              <a:cs typeface="Georgia"/>
            </a:endParaRPr>
          </a:p>
          <a:p>
            <a:pPr marL="729615" lvl="1" indent="-342900">
              <a:lnSpc>
                <a:spcPts val="2125"/>
              </a:lnSpc>
              <a:buFont typeface="Arial"/>
              <a:buChar char="•"/>
              <a:tabLst>
                <a:tab pos="728980" algn="l"/>
                <a:tab pos="730250" algn="l"/>
              </a:tabLst>
            </a:pPr>
            <a:r>
              <a:rPr sz="1800" spc="-70" dirty="0">
                <a:latin typeface="Georgia"/>
                <a:cs typeface="Georgia"/>
              </a:rPr>
              <a:t>Use </a:t>
            </a:r>
            <a:r>
              <a:rPr sz="1800" spc="-120" dirty="0">
                <a:latin typeface="Georgia"/>
                <a:cs typeface="Georgia"/>
              </a:rPr>
              <a:t>SCP </a:t>
            </a:r>
            <a:r>
              <a:rPr sz="1800" spc="-15" dirty="0">
                <a:latin typeface="Georgia"/>
                <a:cs typeface="Georgia"/>
              </a:rPr>
              <a:t>to </a:t>
            </a:r>
            <a:r>
              <a:rPr sz="1800" spc="-20" dirty="0">
                <a:latin typeface="Georgia"/>
                <a:cs typeface="Georgia"/>
              </a:rPr>
              <a:t>transfer </a:t>
            </a:r>
            <a:r>
              <a:rPr sz="1800" spc="-35" dirty="0">
                <a:latin typeface="Georgia"/>
                <a:cs typeface="Georgia"/>
              </a:rPr>
              <a:t>from </a:t>
            </a:r>
            <a:r>
              <a:rPr sz="1800" spc="-10" dirty="0">
                <a:latin typeface="Georgia"/>
                <a:cs typeface="Georgia"/>
              </a:rPr>
              <a:t>your</a:t>
            </a:r>
            <a:r>
              <a:rPr sz="1800" spc="40" dirty="0">
                <a:latin typeface="Georgia"/>
                <a:cs typeface="Georgia"/>
              </a:rPr>
              <a:t> </a:t>
            </a:r>
            <a:r>
              <a:rPr sz="1800" spc="-30" dirty="0">
                <a:latin typeface="Georgia"/>
                <a:cs typeface="Georgia"/>
              </a:rPr>
              <a:t>laptop</a:t>
            </a:r>
            <a:endParaRPr sz="1800">
              <a:latin typeface="Georgia"/>
              <a:cs typeface="Georgia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L="356235" indent="-342900">
              <a:lnSpc>
                <a:spcPts val="2355"/>
              </a:lnSpc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-95" dirty="0">
                <a:latin typeface="Georgia"/>
                <a:cs typeface="Georgia"/>
              </a:rPr>
              <a:t>Run </a:t>
            </a:r>
            <a:r>
              <a:rPr sz="2000" spc="-30" dirty="0">
                <a:latin typeface="Georgia"/>
                <a:cs typeface="Georgia"/>
              </a:rPr>
              <a:t>the </a:t>
            </a:r>
            <a:r>
              <a:rPr sz="2000" spc="-35" dirty="0">
                <a:latin typeface="Georgia"/>
                <a:cs typeface="Georgia"/>
              </a:rPr>
              <a:t>sample</a:t>
            </a:r>
            <a:r>
              <a:rPr sz="2000" spc="-30" dirty="0">
                <a:latin typeface="Georgia"/>
                <a:cs typeface="Georgia"/>
              </a:rPr>
              <a:t> </a:t>
            </a:r>
            <a:r>
              <a:rPr sz="2000" spc="-20" dirty="0">
                <a:latin typeface="Georgia"/>
                <a:cs typeface="Georgia"/>
              </a:rPr>
              <a:t>code</a:t>
            </a:r>
            <a:endParaRPr sz="2000">
              <a:latin typeface="Georgia"/>
              <a:cs typeface="Georgia"/>
            </a:endParaRPr>
          </a:p>
          <a:p>
            <a:pPr marL="729615" lvl="1" indent="-342900">
              <a:lnSpc>
                <a:spcPts val="2115"/>
              </a:lnSpc>
              <a:buChar char="•"/>
              <a:tabLst>
                <a:tab pos="728980" algn="l"/>
                <a:tab pos="730250" algn="l"/>
              </a:tabLst>
            </a:pPr>
            <a:r>
              <a:rPr sz="1800" spc="80" dirty="0">
                <a:latin typeface="Arial"/>
                <a:cs typeface="Arial"/>
              </a:rPr>
              <a:t>python</a:t>
            </a:r>
            <a:r>
              <a:rPr sz="1800" spc="480" dirty="0">
                <a:latin typeface="Arial"/>
                <a:cs typeface="Arial"/>
              </a:rPr>
              <a:t> </a:t>
            </a:r>
            <a:r>
              <a:rPr sz="1800" spc="114" dirty="0">
                <a:latin typeface="Arial"/>
                <a:cs typeface="Arial"/>
              </a:rPr>
              <a:t>led_on.py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898989"/>
                </a:solidFill>
                <a:latin typeface="Trebuchet MS"/>
                <a:cs typeface="Trebuchet MS"/>
              </a:rPr>
              <a:t>13</a:t>
            </a:r>
            <a:endParaRPr sz="12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703091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5" dirty="0">
                <a:latin typeface="Georgia"/>
                <a:cs typeface="Georgia"/>
              </a:rPr>
              <a:t>Digital</a:t>
            </a:r>
            <a:r>
              <a:rPr sz="3200" spc="-40" dirty="0">
                <a:latin typeface="Georgia"/>
                <a:cs typeface="Georgia"/>
              </a:rPr>
              <a:t> </a:t>
            </a:r>
            <a:r>
              <a:rPr sz="3200" spc="85" dirty="0">
                <a:latin typeface="Georgia"/>
                <a:cs typeface="Georgia"/>
              </a:rPr>
              <a:t>sensors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10121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0" dirty="0">
                <a:latin typeface="Arial"/>
                <a:cs typeface="Arial"/>
              </a:rPr>
              <a:t>LED_Node-RED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8640" y="1274063"/>
            <a:ext cx="5760720" cy="175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5" dirty="0">
                <a:solidFill>
                  <a:srgbClr val="898989"/>
                </a:solidFill>
                <a:latin typeface="Georgia"/>
                <a:cs typeface="Georgia"/>
              </a:rPr>
              <a:t>14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8704" y="3398520"/>
            <a:ext cx="6260592" cy="1554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09990" y="2565526"/>
            <a:ext cx="1031240" cy="821055"/>
          </a:xfrm>
          <a:custGeom>
            <a:avLst/>
            <a:gdLst/>
            <a:ahLst/>
            <a:cxnLst/>
            <a:rect l="l" t="t" r="r" b="b"/>
            <a:pathLst>
              <a:path w="1031239" h="821054">
                <a:moveTo>
                  <a:pt x="54190" y="705129"/>
                </a:moveTo>
                <a:lnTo>
                  <a:pt x="0" y="820851"/>
                </a:lnTo>
                <a:lnTo>
                  <a:pt x="125094" y="794778"/>
                </a:lnTo>
                <a:lnTo>
                  <a:pt x="110801" y="776706"/>
                </a:lnTo>
                <a:lnTo>
                  <a:pt x="86525" y="776706"/>
                </a:lnTo>
                <a:lnTo>
                  <a:pt x="62890" y="746823"/>
                </a:lnTo>
                <a:lnTo>
                  <a:pt x="77825" y="735012"/>
                </a:lnTo>
                <a:lnTo>
                  <a:pt x="54190" y="705129"/>
                </a:lnTo>
                <a:close/>
              </a:path>
              <a:path w="1031239" h="821054">
                <a:moveTo>
                  <a:pt x="77825" y="735012"/>
                </a:moveTo>
                <a:lnTo>
                  <a:pt x="62890" y="746823"/>
                </a:lnTo>
                <a:lnTo>
                  <a:pt x="86525" y="776706"/>
                </a:lnTo>
                <a:lnTo>
                  <a:pt x="101459" y="764895"/>
                </a:lnTo>
                <a:lnTo>
                  <a:pt x="77825" y="735012"/>
                </a:lnTo>
                <a:close/>
              </a:path>
              <a:path w="1031239" h="821054">
                <a:moveTo>
                  <a:pt x="101459" y="764895"/>
                </a:moveTo>
                <a:lnTo>
                  <a:pt x="86525" y="776706"/>
                </a:lnTo>
                <a:lnTo>
                  <a:pt x="110801" y="776706"/>
                </a:lnTo>
                <a:lnTo>
                  <a:pt x="101459" y="764895"/>
                </a:lnTo>
                <a:close/>
              </a:path>
              <a:path w="1031239" h="821054">
                <a:moveTo>
                  <a:pt x="1007198" y="0"/>
                </a:moveTo>
                <a:lnTo>
                  <a:pt x="77825" y="735012"/>
                </a:lnTo>
                <a:lnTo>
                  <a:pt x="101459" y="764895"/>
                </a:lnTo>
                <a:lnTo>
                  <a:pt x="1030833" y="29883"/>
                </a:lnTo>
                <a:lnTo>
                  <a:pt x="100719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8343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>
                <a:latin typeface="Trebuchet MS"/>
                <a:cs typeface="Trebuchet MS"/>
              </a:rPr>
              <a:t>Digital</a:t>
            </a:r>
            <a:r>
              <a:rPr spc="-229" dirty="0">
                <a:latin typeface="Trebuchet MS"/>
                <a:cs typeface="Trebuchet MS"/>
              </a:rPr>
              <a:t> </a:t>
            </a:r>
            <a:r>
              <a:rPr spc="125" dirty="0">
                <a:latin typeface="Trebuchet MS"/>
                <a:cs typeface="Trebuchet MS"/>
              </a:rPr>
              <a:t>sensors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9036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LED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-30" dirty="0">
                <a:latin typeface="Arial"/>
                <a:cs typeface="Arial"/>
              </a:rPr>
              <a:t>advanced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898989"/>
                </a:solidFill>
                <a:latin typeface="Trebuchet MS"/>
                <a:cs typeface="Trebuchet MS"/>
              </a:rPr>
              <a:t>15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384" y="1280160"/>
            <a:ext cx="6047232" cy="3419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19237" y="4770120"/>
            <a:ext cx="4860290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60"/>
              </a:spcBef>
            </a:pPr>
            <a:r>
              <a:rPr sz="1100" spc="-5" dirty="0">
                <a:latin typeface="Arial"/>
                <a:cs typeface="Arial"/>
              </a:rPr>
              <a:t>https://social.technet.microsoft.com/wiki/contents/articles/34211.c-traffic-lights-  simulation-via-leds-on-raspberry-pi.aspx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2080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32937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Build </a:t>
            </a:r>
            <a:r>
              <a:rPr spc="130" dirty="0"/>
              <a:t>up</a:t>
            </a:r>
            <a:r>
              <a:rPr spc="-640" dirty="0"/>
              <a:t> </a:t>
            </a:r>
            <a:r>
              <a:rPr spc="15" dirty="0"/>
              <a:t>a </a:t>
            </a:r>
            <a:r>
              <a:rPr spc="70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7588"/>
            <a:ext cx="962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Download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8122" y="1126515"/>
            <a:ext cx="4942142" cy="35680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95673" y="2704845"/>
            <a:ext cx="549910" cy="502284"/>
          </a:xfrm>
          <a:custGeom>
            <a:avLst/>
            <a:gdLst/>
            <a:ahLst/>
            <a:cxnLst/>
            <a:rect l="l" t="t" r="r" b="b"/>
            <a:pathLst>
              <a:path w="549910" h="502285">
                <a:moveTo>
                  <a:pt x="99270" y="246181"/>
                </a:moveTo>
                <a:lnTo>
                  <a:pt x="88763" y="249280"/>
                </a:lnTo>
                <a:lnTo>
                  <a:pt x="80185" y="256091"/>
                </a:lnTo>
                <a:lnTo>
                  <a:pt x="74688" y="266014"/>
                </a:lnTo>
                <a:lnTo>
                  <a:pt x="0" y="501954"/>
                </a:lnTo>
                <a:lnTo>
                  <a:pt x="80066" y="485051"/>
                </a:lnTo>
                <a:lnTo>
                  <a:pt x="61213" y="485051"/>
                </a:lnTo>
                <a:lnTo>
                  <a:pt x="22834" y="442696"/>
                </a:lnTo>
                <a:lnTo>
                  <a:pt x="101170" y="371723"/>
                </a:lnTo>
                <a:lnTo>
                  <a:pt x="129171" y="283273"/>
                </a:lnTo>
                <a:lnTo>
                  <a:pt x="130388" y="271990"/>
                </a:lnTo>
                <a:lnTo>
                  <a:pt x="127292" y="261481"/>
                </a:lnTo>
                <a:lnTo>
                  <a:pt x="120481" y="252900"/>
                </a:lnTo>
                <a:lnTo>
                  <a:pt x="110553" y="247396"/>
                </a:lnTo>
                <a:lnTo>
                  <a:pt x="99270" y="246181"/>
                </a:lnTo>
                <a:close/>
              </a:path>
              <a:path w="549910" h="502285">
                <a:moveTo>
                  <a:pt x="101170" y="371723"/>
                </a:moveTo>
                <a:lnTo>
                  <a:pt x="22834" y="442696"/>
                </a:lnTo>
                <a:lnTo>
                  <a:pt x="61213" y="485051"/>
                </a:lnTo>
                <a:lnTo>
                  <a:pt x="75063" y="472503"/>
                </a:lnTo>
                <a:lnTo>
                  <a:pt x="69265" y="472503"/>
                </a:lnTo>
                <a:lnTo>
                  <a:pt x="36118" y="435914"/>
                </a:lnTo>
                <a:lnTo>
                  <a:pt x="84052" y="425796"/>
                </a:lnTo>
                <a:lnTo>
                  <a:pt x="101170" y="371723"/>
                </a:lnTo>
                <a:close/>
              </a:path>
              <a:path w="549910" h="502285">
                <a:moveTo>
                  <a:pt x="241675" y="394817"/>
                </a:moveTo>
                <a:lnTo>
                  <a:pt x="230327" y="394919"/>
                </a:lnTo>
                <a:lnTo>
                  <a:pt x="139544" y="414082"/>
                </a:lnTo>
                <a:lnTo>
                  <a:pt x="61213" y="485051"/>
                </a:lnTo>
                <a:lnTo>
                  <a:pt x="80066" y="485051"/>
                </a:lnTo>
                <a:lnTo>
                  <a:pt x="242125" y="450837"/>
                </a:lnTo>
                <a:lnTo>
                  <a:pt x="252546" y="446339"/>
                </a:lnTo>
                <a:lnTo>
                  <a:pt x="260170" y="438470"/>
                </a:lnTo>
                <a:lnTo>
                  <a:pt x="264287" y="428320"/>
                </a:lnTo>
                <a:lnTo>
                  <a:pt x="264185" y="416979"/>
                </a:lnTo>
                <a:lnTo>
                  <a:pt x="259695" y="406558"/>
                </a:lnTo>
                <a:lnTo>
                  <a:pt x="251828" y="398933"/>
                </a:lnTo>
                <a:lnTo>
                  <a:pt x="241675" y="394817"/>
                </a:lnTo>
                <a:close/>
              </a:path>
              <a:path w="549910" h="502285">
                <a:moveTo>
                  <a:pt x="84052" y="425796"/>
                </a:moveTo>
                <a:lnTo>
                  <a:pt x="36118" y="435914"/>
                </a:lnTo>
                <a:lnTo>
                  <a:pt x="69265" y="472503"/>
                </a:lnTo>
                <a:lnTo>
                  <a:pt x="84052" y="425796"/>
                </a:lnTo>
                <a:close/>
              </a:path>
              <a:path w="549910" h="502285">
                <a:moveTo>
                  <a:pt x="139544" y="414082"/>
                </a:moveTo>
                <a:lnTo>
                  <a:pt x="84052" y="425796"/>
                </a:lnTo>
                <a:lnTo>
                  <a:pt x="69265" y="472503"/>
                </a:lnTo>
                <a:lnTo>
                  <a:pt x="75063" y="472503"/>
                </a:lnTo>
                <a:lnTo>
                  <a:pt x="139544" y="414082"/>
                </a:lnTo>
                <a:close/>
              </a:path>
              <a:path w="549910" h="502285">
                <a:moveTo>
                  <a:pt x="511454" y="0"/>
                </a:moveTo>
                <a:lnTo>
                  <a:pt x="101170" y="371723"/>
                </a:lnTo>
                <a:lnTo>
                  <a:pt x="84052" y="425796"/>
                </a:lnTo>
                <a:lnTo>
                  <a:pt x="139544" y="414082"/>
                </a:lnTo>
                <a:lnTo>
                  <a:pt x="549833" y="42354"/>
                </a:lnTo>
                <a:lnTo>
                  <a:pt x="511454" y="0"/>
                </a:lnTo>
                <a:close/>
              </a:path>
            </a:pathLst>
          </a:custGeom>
          <a:solidFill>
            <a:srgbClr val="7788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685233" y="2506980"/>
            <a:ext cx="8020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0" dirty="0">
                <a:latin typeface="Times New Roman"/>
                <a:cs typeface="Times New Roman"/>
              </a:rPr>
              <a:t>Download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6110" y="4753067"/>
            <a:ext cx="3292475" cy="23431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75" dirty="0">
                <a:latin typeface="Times New Roman"/>
                <a:cs typeface="Times New Roman"/>
              </a:rPr>
              <a:t>https://</a:t>
            </a:r>
            <a:r>
              <a:rPr sz="1400" spc="75" dirty="0">
                <a:latin typeface="Times New Roman"/>
                <a:cs typeface="Times New Roman"/>
                <a:hlinkClick r:id="rId3"/>
              </a:rPr>
              <a:t>www.raspberrypi.org/downloads/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07314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20" dirty="0"/>
              <a:t>7</a:t>
            </a:fld>
            <a:endParaRPr spc="2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>
                <a:latin typeface="Trebuchet MS"/>
                <a:cs typeface="Trebuchet MS"/>
              </a:rPr>
              <a:t>Digital</a:t>
            </a:r>
            <a:r>
              <a:rPr spc="-229" dirty="0">
                <a:latin typeface="Trebuchet MS"/>
                <a:cs typeface="Trebuchet MS"/>
              </a:rPr>
              <a:t> </a:t>
            </a:r>
            <a:r>
              <a:rPr spc="125" dirty="0">
                <a:latin typeface="Trebuchet MS"/>
                <a:cs typeface="Trebuchet MS"/>
              </a:rPr>
              <a:t>sensors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9036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LED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-30" dirty="0">
                <a:latin typeface="Arial"/>
                <a:cs typeface="Arial"/>
              </a:rPr>
              <a:t>advanced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898989"/>
                </a:solidFill>
                <a:latin typeface="Trebuchet MS"/>
                <a:cs typeface="Trebuchet MS"/>
              </a:rPr>
              <a:t>16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8640" y="1027175"/>
            <a:ext cx="2959608" cy="405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10011" y="2610612"/>
            <a:ext cx="22898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latin typeface="Arial"/>
                <a:cs typeface="Arial"/>
              </a:rPr>
              <a:t>python</a:t>
            </a:r>
            <a:r>
              <a:rPr sz="1400" spc="385" dirty="0">
                <a:latin typeface="Arial"/>
                <a:cs typeface="Arial"/>
              </a:rPr>
              <a:t> </a:t>
            </a:r>
            <a:r>
              <a:rPr sz="1400" spc="229" dirty="0">
                <a:latin typeface="Arial"/>
                <a:cs typeface="Arial"/>
              </a:rPr>
              <a:t>traffic_light.py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7702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70" dirty="0">
                <a:latin typeface="Trebuchet MS"/>
                <a:cs typeface="Trebuchet MS"/>
              </a:rPr>
              <a:t>Digital</a:t>
            </a:r>
            <a:r>
              <a:rPr sz="3200" spc="-229" dirty="0">
                <a:latin typeface="Trebuchet MS"/>
                <a:cs typeface="Trebuchet MS"/>
              </a:rPr>
              <a:t> </a:t>
            </a:r>
            <a:r>
              <a:rPr sz="3200" spc="125" dirty="0">
                <a:latin typeface="Trebuchet MS"/>
                <a:cs typeface="Trebuchet MS"/>
              </a:rPr>
              <a:t>sensors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741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Arial"/>
                <a:cs typeface="Arial"/>
              </a:rPr>
              <a:t>Push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button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898989"/>
                </a:solidFill>
                <a:latin typeface="Trebuchet MS"/>
                <a:cs typeface="Trebuchet MS"/>
              </a:rPr>
              <a:t>17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92551" y="1438655"/>
            <a:ext cx="3825240" cy="2825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9768" y="2200655"/>
            <a:ext cx="2340864" cy="1121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72701" y="4861560"/>
            <a:ext cx="31127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  <a:hlinkClick r:id="rId4"/>
              </a:rPr>
              <a:t>http://www.ladyada.net/learn/arduino/lesson5.html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44008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5" dirty="0">
                <a:latin typeface="Georgia"/>
                <a:cs typeface="Georgia"/>
              </a:rPr>
              <a:t>Digital</a:t>
            </a:r>
            <a:r>
              <a:rPr sz="3200" spc="-40" dirty="0">
                <a:latin typeface="Georgia"/>
                <a:cs typeface="Georgia"/>
              </a:rPr>
              <a:t> </a:t>
            </a:r>
            <a:r>
              <a:rPr sz="3200" spc="85" dirty="0">
                <a:latin typeface="Georgia"/>
                <a:cs typeface="Georgia"/>
              </a:rPr>
              <a:t>sensors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741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Arial"/>
                <a:cs typeface="Arial"/>
              </a:rPr>
              <a:t>Push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button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solidFill>
                  <a:srgbClr val="898989"/>
                </a:solidFill>
                <a:latin typeface="Georgia"/>
                <a:cs typeface="Georgia"/>
              </a:rPr>
              <a:t>18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1727" y="1188719"/>
            <a:ext cx="5114544" cy="3718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53755" y="4910328"/>
            <a:ext cx="41522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https://</a:t>
            </a:r>
            <a:r>
              <a:rPr sz="1100" spc="-5" dirty="0">
                <a:latin typeface="Arial"/>
                <a:cs typeface="Arial"/>
                <a:hlinkClick r:id="rId3"/>
              </a:rPr>
              <a:t>www.sitepoint.com/powering-raspberry-pi-projects-with-php/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87633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>
                <a:latin typeface="Trebuchet MS"/>
                <a:cs typeface="Trebuchet MS"/>
              </a:rPr>
              <a:t>Digital</a:t>
            </a:r>
            <a:r>
              <a:rPr spc="-229" dirty="0">
                <a:latin typeface="Trebuchet MS"/>
                <a:cs typeface="Trebuchet MS"/>
              </a:rPr>
              <a:t> </a:t>
            </a:r>
            <a:r>
              <a:rPr spc="125" dirty="0">
                <a:latin typeface="Trebuchet MS"/>
                <a:cs typeface="Trebuchet MS"/>
              </a:rPr>
              <a:t>sensors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741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Arial"/>
                <a:cs typeface="Arial"/>
              </a:rPr>
              <a:t>Push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button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898989"/>
                </a:solidFill>
                <a:latin typeface="Trebuchet MS"/>
                <a:cs typeface="Trebuchet MS"/>
              </a:rPr>
              <a:t>19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0791" y="1027175"/>
            <a:ext cx="4660392" cy="386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53495" y="2263140"/>
            <a:ext cx="1600835" cy="6686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400" spc="70" dirty="0">
                <a:latin typeface="Arial"/>
                <a:cs typeface="Arial"/>
              </a:rPr>
              <a:t>python  </a:t>
            </a:r>
            <a:r>
              <a:rPr sz="1400" spc="75" dirty="0">
                <a:latin typeface="Arial"/>
                <a:cs typeface="Arial"/>
              </a:rPr>
              <a:t>push_button_cont  </a:t>
            </a:r>
            <a:r>
              <a:rPr sz="1400" spc="165" dirty="0">
                <a:latin typeface="Arial"/>
                <a:cs typeface="Arial"/>
              </a:rPr>
              <a:t>rol_led.py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27979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5" dirty="0">
                <a:latin typeface="Georgia"/>
                <a:cs typeface="Georgia"/>
              </a:rPr>
              <a:t>Digital</a:t>
            </a:r>
            <a:r>
              <a:rPr sz="3200" spc="-40" dirty="0">
                <a:latin typeface="Georgia"/>
                <a:cs typeface="Georgia"/>
              </a:rPr>
              <a:t> </a:t>
            </a:r>
            <a:r>
              <a:rPr sz="3200" spc="85" dirty="0">
                <a:latin typeface="Georgia"/>
                <a:cs typeface="Georgia"/>
              </a:rPr>
              <a:t>sensors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614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5" dirty="0">
                <a:latin typeface="Arial"/>
                <a:cs typeface="Arial"/>
              </a:rPr>
              <a:t>Tilt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switch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98989"/>
                </a:solidFill>
                <a:latin typeface="Georgia"/>
                <a:cs typeface="Georgia"/>
              </a:rPr>
              <a:t>20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8640" y="1950720"/>
            <a:ext cx="5705856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55228" y="4898135"/>
            <a:ext cx="44024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  <a:hlinkClick r:id="rId3"/>
              </a:rPr>
              <a:t>http://www.learningaboutelectronics.com/Articles/Tilt-sensor-circuit.php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08269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5" dirty="0">
                <a:latin typeface="Georgia"/>
                <a:cs typeface="Georgia"/>
              </a:rPr>
              <a:t>Digital</a:t>
            </a:r>
            <a:r>
              <a:rPr sz="3200" spc="-40" dirty="0">
                <a:latin typeface="Georgia"/>
                <a:cs typeface="Georgia"/>
              </a:rPr>
              <a:t> </a:t>
            </a:r>
            <a:r>
              <a:rPr sz="3200" spc="85" dirty="0">
                <a:latin typeface="Georgia"/>
                <a:cs typeface="Georgia"/>
              </a:rPr>
              <a:t>sensors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614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5" dirty="0">
                <a:latin typeface="Arial"/>
                <a:cs typeface="Arial"/>
              </a:rPr>
              <a:t>Tilt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switch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9096" y="1143000"/>
            <a:ext cx="4559808" cy="381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solidFill>
                  <a:srgbClr val="898989"/>
                </a:solidFill>
                <a:latin typeface="Georgia"/>
                <a:cs typeface="Georgia"/>
              </a:rPr>
              <a:t>21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2266" y="4968240"/>
            <a:ext cx="4291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https://</a:t>
            </a:r>
            <a:r>
              <a:rPr sz="1100" spc="-5" dirty="0">
                <a:latin typeface="Arial"/>
                <a:cs typeface="Arial"/>
                <a:hlinkClick r:id="rId3"/>
              </a:rPr>
              <a:t>www.slideshare.net/raspberrypi-tw/gpio-gameconsolestarterkit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63694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Digital</a:t>
            </a:r>
            <a:r>
              <a:rPr spc="-40" dirty="0"/>
              <a:t> </a:t>
            </a:r>
            <a:r>
              <a:rPr spc="85" dirty="0"/>
              <a:t>sensors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614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5" dirty="0">
                <a:latin typeface="Arial"/>
                <a:cs typeface="Arial"/>
              </a:rPr>
              <a:t>Tilt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switch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98989"/>
                </a:solidFill>
                <a:latin typeface="Georgia"/>
                <a:cs typeface="Georgia"/>
              </a:rPr>
              <a:t>22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6800" y="1188719"/>
            <a:ext cx="4757928" cy="2834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4270" y="4204716"/>
            <a:ext cx="2092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latin typeface="Arial"/>
                <a:cs typeface="Arial"/>
              </a:rPr>
              <a:t>python</a:t>
            </a:r>
            <a:r>
              <a:rPr sz="1400" spc="350" dirty="0">
                <a:latin typeface="Arial"/>
                <a:cs typeface="Arial"/>
              </a:rPr>
              <a:t> </a:t>
            </a:r>
            <a:r>
              <a:rPr sz="1400" spc="204" dirty="0">
                <a:latin typeface="Arial"/>
                <a:cs typeface="Arial"/>
              </a:rPr>
              <a:t>tilt_switch.py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81259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>
                <a:latin typeface="Trebuchet MS"/>
                <a:cs typeface="Trebuchet MS"/>
              </a:rPr>
              <a:t>Digital</a:t>
            </a:r>
            <a:r>
              <a:rPr spc="-229" dirty="0">
                <a:latin typeface="Trebuchet MS"/>
                <a:cs typeface="Trebuchet MS"/>
              </a:rPr>
              <a:t> </a:t>
            </a:r>
            <a:r>
              <a:rPr spc="125" dirty="0">
                <a:latin typeface="Trebuchet MS"/>
                <a:cs typeface="Trebuchet MS"/>
              </a:rPr>
              <a:t>sensors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898989"/>
                </a:solidFill>
                <a:latin typeface="Trebuchet MS"/>
                <a:cs typeface="Trebuchet MS"/>
              </a:rPr>
              <a:t>23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7367" y="765047"/>
            <a:ext cx="2182495" cy="728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Arial"/>
                <a:cs typeface="Arial"/>
              </a:rPr>
              <a:t>Buzzer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5623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-55" dirty="0">
                <a:latin typeface="Georgia"/>
                <a:cs typeface="Georgia"/>
              </a:rPr>
              <a:t>Self </a:t>
            </a:r>
            <a:r>
              <a:rPr sz="2000" spc="-10" dirty="0">
                <a:latin typeface="Georgia"/>
                <a:cs typeface="Georgia"/>
              </a:rPr>
              <a:t>drive</a:t>
            </a:r>
            <a:r>
              <a:rPr sz="2000" spc="-114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buzzer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8015" y="2382012"/>
            <a:ext cx="27038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45" dirty="0">
                <a:latin typeface="Georgia"/>
                <a:cs typeface="Georgia"/>
              </a:rPr>
              <a:t>External </a:t>
            </a:r>
            <a:r>
              <a:rPr sz="2000" spc="-15" dirty="0">
                <a:latin typeface="Georgia"/>
                <a:cs typeface="Georgia"/>
              </a:rPr>
              <a:t>drive</a:t>
            </a:r>
            <a:r>
              <a:rPr sz="2000" spc="-114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buzzer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3295" y="3831335"/>
            <a:ext cx="6187439" cy="926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89376" y="1274063"/>
            <a:ext cx="1167384" cy="8839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89376" y="2807207"/>
            <a:ext cx="1167384" cy="8168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46960" y="4931664"/>
            <a:ext cx="39776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  <a:hlinkClick r:id="rId5" invalidUrl="http://www.buzzer-speaker.com/faq/buzzer self-external.htm"/>
              </a:rPr>
              <a:t>http://www.buzzer-speaker.com/faq/buzzer%20self-external.htm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79530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5" dirty="0">
                <a:latin typeface="Georgia"/>
                <a:cs typeface="Georgia"/>
              </a:rPr>
              <a:t>Digital</a:t>
            </a:r>
            <a:r>
              <a:rPr sz="3200" spc="-40" dirty="0">
                <a:latin typeface="Georgia"/>
                <a:cs typeface="Georgia"/>
              </a:rPr>
              <a:t> </a:t>
            </a:r>
            <a:r>
              <a:rPr sz="3200" spc="85" dirty="0">
                <a:latin typeface="Georgia"/>
                <a:cs typeface="Georgia"/>
              </a:rPr>
              <a:t>sensors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4438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latin typeface="Arial"/>
                <a:cs typeface="Arial"/>
              </a:rPr>
              <a:t>B</a:t>
            </a:r>
            <a:r>
              <a:rPr sz="1100" spc="-25" dirty="0">
                <a:latin typeface="Arial"/>
                <a:cs typeface="Arial"/>
              </a:rPr>
              <a:t>uzze</a:t>
            </a:r>
            <a:r>
              <a:rPr sz="1100" dirty="0">
                <a:latin typeface="Arial"/>
                <a:cs typeface="Arial"/>
              </a:rPr>
              <a:t>r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71600" y="1143000"/>
            <a:ext cx="4114800" cy="381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898989"/>
                </a:solidFill>
                <a:latin typeface="Georgia"/>
                <a:cs typeface="Georgia"/>
              </a:rPr>
              <a:t>24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2266" y="4968240"/>
            <a:ext cx="4291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https://</a:t>
            </a:r>
            <a:r>
              <a:rPr sz="1100" spc="-5" dirty="0">
                <a:latin typeface="Arial"/>
                <a:cs typeface="Arial"/>
                <a:hlinkClick r:id="rId3"/>
              </a:rPr>
              <a:t>www.slideshare.net/raspberrypi-tw/gpio-gameconsolestarterkit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29361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>
                <a:latin typeface="Trebuchet MS"/>
                <a:cs typeface="Trebuchet MS"/>
              </a:rPr>
              <a:t>Digital</a:t>
            </a:r>
            <a:r>
              <a:rPr spc="-229" dirty="0">
                <a:latin typeface="Trebuchet MS"/>
                <a:cs typeface="Trebuchet MS"/>
              </a:rPr>
              <a:t> </a:t>
            </a:r>
            <a:r>
              <a:rPr spc="125" dirty="0">
                <a:latin typeface="Trebuchet MS"/>
                <a:cs typeface="Trebuchet MS"/>
              </a:rPr>
              <a:t>sensors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4438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latin typeface="Arial"/>
                <a:cs typeface="Arial"/>
              </a:rPr>
              <a:t>B</a:t>
            </a:r>
            <a:r>
              <a:rPr sz="1100" spc="-25" dirty="0">
                <a:latin typeface="Arial"/>
                <a:cs typeface="Arial"/>
              </a:rPr>
              <a:t>uzze</a:t>
            </a:r>
            <a:r>
              <a:rPr sz="1100" dirty="0">
                <a:latin typeface="Arial"/>
                <a:cs typeface="Arial"/>
              </a:rPr>
              <a:t>r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898989"/>
                </a:solidFill>
                <a:latin typeface="Trebuchet MS"/>
                <a:cs typeface="Trebuchet MS"/>
              </a:rPr>
              <a:t>25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0936" y="1139952"/>
            <a:ext cx="3456432" cy="3813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93996" y="2552700"/>
            <a:ext cx="1600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latin typeface="Arial"/>
                <a:cs typeface="Arial"/>
              </a:rPr>
              <a:t>python</a:t>
            </a:r>
            <a:r>
              <a:rPr sz="1400" spc="320" dirty="0">
                <a:latin typeface="Arial"/>
                <a:cs typeface="Arial"/>
              </a:rPr>
              <a:t> </a:t>
            </a:r>
            <a:r>
              <a:rPr sz="1400" spc="100" dirty="0">
                <a:latin typeface="Arial"/>
                <a:cs typeface="Arial"/>
              </a:rPr>
              <a:t>buzzer.py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730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32937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latin typeface="Georgia"/>
                <a:cs typeface="Georgia"/>
              </a:rPr>
              <a:t>Build </a:t>
            </a:r>
            <a:r>
              <a:rPr spc="60" dirty="0">
                <a:latin typeface="Georgia"/>
                <a:cs typeface="Georgia"/>
              </a:rPr>
              <a:t>up </a:t>
            </a:r>
            <a:r>
              <a:rPr spc="85" dirty="0">
                <a:latin typeface="Georgia"/>
                <a:cs typeface="Georgia"/>
              </a:rPr>
              <a:t>a</a:t>
            </a:r>
            <a:r>
              <a:rPr spc="-30" dirty="0">
                <a:latin typeface="Georgia"/>
                <a:cs typeface="Georgia"/>
              </a:rPr>
              <a:t> </a:t>
            </a:r>
            <a:r>
              <a:rPr spc="75" dirty="0">
                <a:latin typeface="Georgia"/>
                <a:cs typeface="Georgia"/>
              </a:rPr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7588"/>
            <a:ext cx="962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Download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1755648"/>
            <a:ext cx="6534911" cy="1950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5835" y="1720151"/>
            <a:ext cx="3293745" cy="1647825"/>
          </a:xfrm>
          <a:custGeom>
            <a:avLst/>
            <a:gdLst/>
            <a:ahLst/>
            <a:cxnLst/>
            <a:rect l="l" t="t" r="r" b="b"/>
            <a:pathLst>
              <a:path w="3293745" h="1647825">
                <a:moveTo>
                  <a:pt x="0" y="274564"/>
                </a:moveTo>
                <a:lnTo>
                  <a:pt x="4423" y="225211"/>
                </a:lnTo>
                <a:lnTo>
                  <a:pt x="17177" y="178760"/>
                </a:lnTo>
                <a:lnTo>
                  <a:pt x="37485" y="135986"/>
                </a:lnTo>
                <a:lnTo>
                  <a:pt x="64573" y="97666"/>
                </a:lnTo>
                <a:lnTo>
                  <a:pt x="97665" y="64574"/>
                </a:lnTo>
                <a:lnTo>
                  <a:pt x="135986" y="37486"/>
                </a:lnTo>
                <a:lnTo>
                  <a:pt x="178759" y="17177"/>
                </a:lnTo>
                <a:lnTo>
                  <a:pt x="225210" y="4423"/>
                </a:lnTo>
                <a:lnTo>
                  <a:pt x="274564" y="0"/>
                </a:lnTo>
                <a:lnTo>
                  <a:pt x="3018601" y="0"/>
                </a:lnTo>
                <a:lnTo>
                  <a:pt x="3067955" y="4423"/>
                </a:lnTo>
                <a:lnTo>
                  <a:pt x="3114406" y="17177"/>
                </a:lnTo>
                <a:lnTo>
                  <a:pt x="3157179" y="37486"/>
                </a:lnTo>
                <a:lnTo>
                  <a:pt x="3195499" y="64574"/>
                </a:lnTo>
                <a:lnTo>
                  <a:pt x="3228590" y="97666"/>
                </a:lnTo>
                <a:lnTo>
                  <a:pt x="3255677" y="135986"/>
                </a:lnTo>
                <a:lnTo>
                  <a:pt x="3275985" y="178760"/>
                </a:lnTo>
                <a:lnTo>
                  <a:pt x="3288738" y="225211"/>
                </a:lnTo>
                <a:lnTo>
                  <a:pt x="3293161" y="274564"/>
                </a:lnTo>
                <a:lnTo>
                  <a:pt x="3293161" y="1372780"/>
                </a:lnTo>
                <a:lnTo>
                  <a:pt x="3288738" y="1422134"/>
                </a:lnTo>
                <a:lnTo>
                  <a:pt x="3275985" y="1468585"/>
                </a:lnTo>
                <a:lnTo>
                  <a:pt x="3255677" y="1511358"/>
                </a:lnTo>
                <a:lnTo>
                  <a:pt x="3228590" y="1549678"/>
                </a:lnTo>
                <a:lnTo>
                  <a:pt x="3195499" y="1582769"/>
                </a:lnTo>
                <a:lnTo>
                  <a:pt x="3157179" y="1609856"/>
                </a:lnTo>
                <a:lnTo>
                  <a:pt x="3114406" y="1630164"/>
                </a:lnTo>
                <a:lnTo>
                  <a:pt x="3067955" y="1642917"/>
                </a:lnTo>
                <a:lnTo>
                  <a:pt x="3018601" y="1647340"/>
                </a:lnTo>
                <a:lnTo>
                  <a:pt x="274564" y="1647340"/>
                </a:lnTo>
                <a:lnTo>
                  <a:pt x="225210" y="1642917"/>
                </a:lnTo>
                <a:lnTo>
                  <a:pt x="178759" y="1630164"/>
                </a:lnTo>
                <a:lnTo>
                  <a:pt x="135986" y="1609856"/>
                </a:lnTo>
                <a:lnTo>
                  <a:pt x="97665" y="1582769"/>
                </a:lnTo>
                <a:lnTo>
                  <a:pt x="64573" y="1549678"/>
                </a:lnTo>
                <a:lnTo>
                  <a:pt x="37485" y="1511358"/>
                </a:lnTo>
                <a:lnTo>
                  <a:pt x="17177" y="1468585"/>
                </a:lnTo>
                <a:lnTo>
                  <a:pt x="4423" y="1422134"/>
                </a:lnTo>
                <a:lnTo>
                  <a:pt x="0" y="1372780"/>
                </a:lnTo>
                <a:lnTo>
                  <a:pt x="0" y="274564"/>
                </a:lnTo>
                <a:close/>
              </a:path>
            </a:pathLst>
          </a:custGeom>
          <a:ln w="25400">
            <a:solidFill>
              <a:srgbClr val="F04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1707" y="3279609"/>
            <a:ext cx="650240" cy="506730"/>
          </a:xfrm>
          <a:custGeom>
            <a:avLst/>
            <a:gdLst/>
            <a:ahLst/>
            <a:cxnLst/>
            <a:rect l="l" t="t" r="r" b="b"/>
            <a:pathLst>
              <a:path w="650239" h="506729">
                <a:moveTo>
                  <a:pt x="560117" y="68894"/>
                </a:moveTo>
                <a:lnTo>
                  <a:pt x="503848" y="75948"/>
                </a:lnTo>
                <a:lnTo>
                  <a:pt x="0" y="461175"/>
                </a:lnTo>
                <a:lnTo>
                  <a:pt x="34709" y="506577"/>
                </a:lnTo>
                <a:lnTo>
                  <a:pt x="538560" y="121349"/>
                </a:lnTo>
                <a:lnTo>
                  <a:pt x="560117" y="68894"/>
                </a:lnTo>
                <a:close/>
              </a:path>
              <a:path w="650239" h="506729">
                <a:moveTo>
                  <a:pt x="645398" y="11747"/>
                </a:moveTo>
                <a:lnTo>
                  <a:pt x="587819" y="11747"/>
                </a:lnTo>
                <a:lnTo>
                  <a:pt x="622528" y="57150"/>
                </a:lnTo>
                <a:lnTo>
                  <a:pt x="538560" y="121349"/>
                </a:lnTo>
                <a:lnTo>
                  <a:pt x="503288" y="207175"/>
                </a:lnTo>
                <a:lnTo>
                  <a:pt x="501138" y="218314"/>
                </a:lnTo>
                <a:lnTo>
                  <a:pt x="503348" y="229042"/>
                </a:lnTo>
                <a:lnTo>
                  <a:pt x="509421" y="238159"/>
                </a:lnTo>
                <a:lnTo>
                  <a:pt x="518858" y="244462"/>
                </a:lnTo>
                <a:lnTo>
                  <a:pt x="529997" y="246612"/>
                </a:lnTo>
                <a:lnTo>
                  <a:pt x="540726" y="244401"/>
                </a:lnTo>
                <a:lnTo>
                  <a:pt x="549842" y="238329"/>
                </a:lnTo>
                <a:lnTo>
                  <a:pt x="556145" y="228892"/>
                </a:lnTo>
                <a:lnTo>
                  <a:pt x="645398" y="11747"/>
                </a:lnTo>
                <a:close/>
              </a:path>
              <a:path w="650239" h="506729">
                <a:moveTo>
                  <a:pt x="596868" y="23583"/>
                </a:moveTo>
                <a:lnTo>
                  <a:pt x="578739" y="23583"/>
                </a:lnTo>
                <a:lnTo>
                  <a:pt x="608723" y="62801"/>
                </a:lnTo>
                <a:lnTo>
                  <a:pt x="560117" y="68894"/>
                </a:lnTo>
                <a:lnTo>
                  <a:pt x="538560" y="121349"/>
                </a:lnTo>
                <a:lnTo>
                  <a:pt x="622528" y="57150"/>
                </a:lnTo>
                <a:lnTo>
                  <a:pt x="596868" y="23583"/>
                </a:lnTo>
                <a:close/>
              </a:path>
              <a:path w="650239" h="506729">
                <a:moveTo>
                  <a:pt x="650227" y="0"/>
                </a:moveTo>
                <a:lnTo>
                  <a:pt x="404672" y="30784"/>
                </a:lnTo>
                <a:lnTo>
                  <a:pt x="379869" y="62687"/>
                </a:lnTo>
                <a:lnTo>
                  <a:pt x="383484" y="73443"/>
                </a:lnTo>
                <a:lnTo>
                  <a:pt x="390693" y="81694"/>
                </a:lnTo>
                <a:lnTo>
                  <a:pt x="400468" y="86641"/>
                </a:lnTo>
                <a:lnTo>
                  <a:pt x="411784" y="87490"/>
                </a:lnTo>
                <a:lnTo>
                  <a:pt x="503848" y="75948"/>
                </a:lnTo>
                <a:lnTo>
                  <a:pt x="587819" y="11747"/>
                </a:lnTo>
                <a:lnTo>
                  <a:pt x="645398" y="11747"/>
                </a:lnTo>
                <a:lnTo>
                  <a:pt x="650227" y="0"/>
                </a:lnTo>
                <a:close/>
              </a:path>
              <a:path w="650239" h="506729">
                <a:moveTo>
                  <a:pt x="587819" y="11747"/>
                </a:moveTo>
                <a:lnTo>
                  <a:pt x="503848" y="75948"/>
                </a:lnTo>
                <a:lnTo>
                  <a:pt x="560117" y="68894"/>
                </a:lnTo>
                <a:lnTo>
                  <a:pt x="578739" y="23583"/>
                </a:lnTo>
                <a:lnTo>
                  <a:pt x="596868" y="23583"/>
                </a:lnTo>
                <a:lnTo>
                  <a:pt x="587819" y="11747"/>
                </a:lnTo>
                <a:close/>
              </a:path>
              <a:path w="650239" h="506729">
                <a:moveTo>
                  <a:pt x="578739" y="23583"/>
                </a:moveTo>
                <a:lnTo>
                  <a:pt x="560117" y="68894"/>
                </a:lnTo>
                <a:lnTo>
                  <a:pt x="608723" y="62801"/>
                </a:lnTo>
                <a:lnTo>
                  <a:pt x="578739" y="23583"/>
                </a:lnTo>
                <a:close/>
              </a:path>
            </a:pathLst>
          </a:custGeom>
          <a:solidFill>
            <a:srgbClr val="7788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5880" y="3788664"/>
            <a:ext cx="990600" cy="38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07314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65" dirty="0">
                <a:latin typeface="Georgia"/>
                <a:cs typeface="Georgia"/>
              </a:rPr>
              <a:t>8</a:t>
            </a:fld>
            <a:endParaRPr spc="-65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70" dirty="0">
                <a:latin typeface="Trebuchet MS"/>
                <a:cs typeface="Trebuchet MS"/>
              </a:rPr>
              <a:t>Digital</a:t>
            </a:r>
            <a:r>
              <a:rPr sz="3200" spc="-229" dirty="0">
                <a:latin typeface="Trebuchet MS"/>
                <a:cs typeface="Trebuchet MS"/>
              </a:rPr>
              <a:t> </a:t>
            </a:r>
            <a:r>
              <a:rPr sz="3200" spc="125" dirty="0">
                <a:latin typeface="Trebuchet MS"/>
                <a:cs typeface="Trebuchet MS"/>
              </a:rPr>
              <a:t>sensors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8089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Piano</a:t>
            </a:r>
            <a:r>
              <a:rPr sz="1100" spc="-9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buzzer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87879" y="2554223"/>
            <a:ext cx="2682240" cy="2322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054608"/>
            <a:ext cx="6858000" cy="1478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43071" y="4845811"/>
            <a:ext cx="3387090" cy="30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180"/>
              </a:lnSpc>
              <a:spcBef>
                <a:spcPts val="100"/>
              </a:spcBef>
            </a:pPr>
            <a:r>
              <a:rPr sz="1200" spc="15" dirty="0">
                <a:solidFill>
                  <a:srgbClr val="898989"/>
                </a:solidFill>
                <a:latin typeface="Trebuchet MS"/>
                <a:cs typeface="Trebuchet MS"/>
              </a:rPr>
              <a:t>26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ts val="1060"/>
              </a:lnSpc>
            </a:pPr>
            <a:r>
              <a:rPr sz="1100" spc="-5" dirty="0">
                <a:latin typeface="Arial"/>
                <a:cs typeface="Arial"/>
              </a:rPr>
              <a:t>https://en.wikipedia.org/wiki/Piano_key_frequencies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9662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70" dirty="0">
                <a:latin typeface="Trebuchet MS"/>
                <a:cs typeface="Trebuchet MS"/>
              </a:rPr>
              <a:t>Digital</a:t>
            </a:r>
            <a:r>
              <a:rPr sz="3200" spc="-229" dirty="0">
                <a:latin typeface="Trebuchet MS"/>
                <a:cs typeface="Trebuchet MS"/>
              </a:rPr>
              <a:t> </a:t>
            </a:r>
            <a:r>
              <a:rPr sz="3200" spc="125" dirty="0">
                <a:latin typeface="Trebuchet MS"/>
                <a:cs typeface="Trebuchet MS"/>
              </a:rPr>
              <a:t>sensors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8089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Piano</a:t>
            </a:r>
            <a:r>
              <a:rPr sz="1100" spc="-9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buzzer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7508" y="4845811"/>
            <a:ext cx="451231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200"/>
              </a:lnSpc>
              <a:spcBef>
                <a:spcPts val="100"/>
              </a:spcBef>
            </a:pPr>
            <a:r>
              <a:rPr sz="1200" spc="15" dirty="0">
                <a:solidFill>
                  <a:srgbClr val="898989"/>
                </a:solidFill>
                <a:latin typeface="Trebuchet MS"/>
                <a:cs typeface="Trebuchet MS"/>
              </a:rPr>
              <a:t>27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ts val="1080"/>
              </a:lnSpc>
            </a:pPr>
            <a:r>
              <a:rPr sz="1100" spc="-5" dirty="0">
                <a:latin typeface="Arial"/>
                <a:cs typeface="Arial"/>
              </a:rPr>
              <a:t>https://</a:t>
            </a:r>
            <a:r>
              <a:rPr sz="1100" spc="-5" dirty="0">
                <a:latin typeface="Arial"/>
                <a:cs typeface="Arial"/>
                <a:hlinkClick r:id="rId2"/>
              </a:rPr>
              <a:t>www.slideshare.net/raspberrypi-tw/gpio-gameconsolestarterkit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7783" y="1143000"/>
            <a:ext cx="5742432" cy="381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42473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5" dirty="0">
                <a:latin typeface="Georgia"/>
                <a:cs typeface="Georgia"/>
              </a:rPr>
              <a:t>Digital</a:t>
            </a:r>
            <a:r>
              <a:rPr sz="3200" spc="-40" dirty="0">
                <a:latin typeface="Georgia"/>
                <a:cs typeface="Georgia"/>
              </a:rPr>
              <a:t> </a:t>
            </a:r>
            <a:r>
              <a:rPr sz="3200" spc="85" dirty="0">
                <a:latin typeface="Georgia"/>
                <a:cs typeface="Georgia"/>
              </a:rPr>
              <a:t>sensors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8089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Piano</a:t>
            </a:r>
            <a:r>
              <a:rPr sz="1100" spc="-9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buzzer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98989"/>
                </a:solidFill>
                <a:latin typeface="Georgia"/>
                <a:cs typeface="Georgia"/>
              </a:rPr>
              <a:t>28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316736"/>
            <a:ext cx="6858000" cy="3322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77863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70" dirty="0">
                <a:latin typeface="Trebuchet MS"/>
                <a:cs typeface="Trebuchet MS"/>
              </a:rPr>
              <a:t>Digital</a:t>
            </a:r>
            <a:r>
              <a:rPr sz="3200" spc="-229" dirty="0">
                <a:latin typeface="Trebuchet MS"/>
                <a:cs typeface="Trebuchet MS"/>
              </a:rPr>
              <a:t> </a:t>
            </a:r>
            <a:r>
              <a:rPr sz="3200" spc="125" dirty="0">
                <a:latin typeface="Trebuchet MS"/>
                <a:cs typeface="Trebuchet MS"/>
              </a:rPr>
              <a:t>sensors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8089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Piano</a:t>
            </a:r>
            <a:r>
              <a:rPr sz="1100" spc="-9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buzzer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898989"/>
                </a:solidFill>
                <a:latin typeface="Trebuchet MS"/>
                <a:cs typeface="Trebuchet MS"/>
              </a:rPr>
              <a:t>29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2583" y="1027175"/>
            <a:ext cx="5135880" cy="3669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13495" y="4768596"/>
            <a:ext cx="21913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latin typeface="Arial"/>
                <a:cs typeface="Arial"/>
              </a:rPr>
              <a:t>python</a:t>
            </a:r>
            <a:r>
              <a:rPr sz="1400" spc="380" dirty="0">
                <a:latin typeface="Arial"/>
                <a:cs typeface="Arial"/>
              </a:rPr>
              <a:t> </a:t>
            </a:r>
            <a:r>
              <a:rPr sz="1400" spc="85" dirty="0">
                <a:latin typeface="Arial"/>
                <a:cs typeface="Arial"/>
              </a:rPr>
              <a:t>piano_buzzer.py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33783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70" dirty="0">
                <a:latin typeface="Trebuchet MS"/>
                <a:cs typeface="Trebuchet MS"/>
              </a:rPr>
              <a:t>Digital</a:t>
            </a:r>
            <a:r>
              <a:rPr sz="3200" spc="-229" dirty="0">
                <a:latin typeface="Trebuchet MS"/>
                <a:cs typeface="Trebuchet MS"/>
              </a:rPr>
              <a:t> </a:t>
            </a:r>
            <a:r>
              <a:rPr sz="3200" spc="125" dirty="0">
                <a:latin typeface="Trebuchet MS"/>
                <a:cs typeface="Trebuchet MS"/>
              </a:rPr>
              <a:t>sensors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20624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Pyroelectric </a:t>
            </a:r>
            <a:r>
              <a:rPr sz="1100" spc="-25" dirty="0">
                <a:latin typeface="Arial"/>
                <a:cs typeface="Arial"/>
              </a:rPr>
              <a:t>InfraRed sensor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(PIR)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81327" y="1143000"/>
            <a:ext cx="3895344" cy="381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17508" y="4845811"/>
            <a:ext cx="451231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200"/>
              </a:lnSpc>
              <a:spcBef>
                <a:spcPts val="100"/>
              </a:spcBef>
            </a:pPr>
            <a:r>
              <a:rPr sz="1200" spc="15" dirty="0">
                <a:solidFill>
                  <a:srgbClr val="898989"/>
                </a:solidFill>
                <a:latin typeface="Trebuchet MS"/>
                <a:cs typeface="Trebuchet MS"/>
              </a:rPr>
              <a:t>30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ts val="1080"/>
              </a:lnSpc>
            </a:pPr>
            <a:r>
              <a:rPr sz="1100" spc="-5" dirty="0">
                <a:latin typeface="Arial"/>
                <a:cs typeface="Arial"/>
              </a:rPr>
              <a:t>https://</a:t>
            </a:r>
            <a:r>
              <a:rPr sz="1100" spc="-5" dirty="0">
                <a:latin typeface="Arial"/>
                <a:cs typeface="Arial"/>
                <a:hlinkClick r:id="rId3"/>
              </a:rPr>
              <a:t>www.slideshare.net/raspberrypi-tw/gpio-gameconsolestarterkit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12349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70" dirty="0">
                <a:latin typeface="Trebuchet MS"/>
                <a:cs typeface="Trebuchet MS"/>
              </a:rPr>
              <a:t>Digital</a:t>
            </a:r>
            <a:r>
              <a:rPr sz="3200" spc="-229" dirty="0">
                <a:latin typeface="Trebuchet MS"/>
                <a:cs typeface="Trebuchet MS"/>
              </a:rPr>
              <a:t> </a:t>
            </a:r>
            <a:r>
              <a:rPr sz="3200" spc="125" dirty="0">
                <a:latin typeface="Trebuchet MS"/>
                <a:cs typeface="Trebuchet MS"/>
              </a:rPr>
              <a:t>sensors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20624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Pyroelectric </a:t>
            </a:r>
            <a:r>
              <a:rPr sz="1100" spc="-25" dirty="0">
                <a:latin typeface="Arial"/>
                <a:cs typeface="Arial"/>
              </a:rPr>
              <a:t>InfraRed sensor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(PIR)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898989"/>
                </a:solidFill>
                <a:latin typeface="Trebuchet MS"/>
                <a:cs typeface="Trebuchet MS"/>
              </a:rPr>
              <a:t>31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0016" y="1143000"/>
            <a:ext cx="5077968" cy="381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95461" y="4968240"/>
            <a:ext cx="43649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https://learn.adafruit.com/pir-passive-infrared-proximity-motion-sensor/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89189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>
                <a:latin typeface="Trebuchet MS"/>
                <a:cs typeface="Trebuchet MS"/>
              </a:rPr>
              <a:t>Digital</a:t>
            </a:r>
            <a:r>
              <a:rPr spc="-229" dirty="0">
                <a:latin typeface="Trebuchet MS"/>
                <a:cs typeface="Trebuchet MS"/>
              </a:rPr>
              <a:t> </a:t>
            </a:r>
            <a:r>
              <a:rPr spc="125" dirty="0">
                <a:latin typeface="Trebuchet MS"/>
                <a:cs typeface="Trebuchet MS"/>
              </a:rPr>
              <a:t>sensors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20624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Pyroelectric </a:t>
            </a:r>
            <a:r>
              <a:rPr sz="1100" spc="-25" dirty="0">
                <a:latin typeface="Arial"/>
                <a:cs typeface="Arial"/>
              </a:rPr>
              <a:t>InfraRed sensor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(PIR)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8015" y="1162812"/>
            <a:ext cx="559943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65" dirty="0">
                <a:latin typeface="Times New Roman"/>
                <a:cs typeface="Times New Roman"/>
              </a:rPr>
              <a:t>Sensitivity </a:t>
            </a:r>
            <a:r>
              <a:rPr sz="2000" b="1" spc="50" dirty="0">
                <a:latin typeface="Times New Roman"/>
                <a:cs typeface="Times New Roman"/>
              </a:rPr>
              <a:t>range:</a:t>
            </a:r>
            <a:r>
              <a:rPr sz="2000" b="1" spc="-295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Georgia"/>
                <a:cs typeface="Georgia"/>
              </a:rPr>
              <a:t>up </a:t>
            </a:r>
            <a:r>
              <a:rPr sz="2000" spc="-20" dirty="0">
                <a:latin typeface="Georgia"/>
                <a:cs typeface="Georgia"/>
              </a:rPr>
              <a:t>to </a:t>
            </a:r>
            <a:r>
              <a:rPr sz="2000" spc="-65" dirty="0">
                <a:latin typeface="Georgia"/>
                <a:cs typeface="Georgia"/>
              </a:rPr>
              <a:t>20 </a:t>
            </a:r>
            <a:r>
              <a:rPr sz="2000" spc="-15" dirty="0">
                <a:latin typeface="Georgia"/>
                <a:cs typeface="Georgia"/>
              </a:rPr>
              <a:t>feet </a:t>
            </a:r>
            <a:r>
              <a:rPr sz="2000" spc="-10" dirty="0">
                <a:latin typeface="Georgia"/>
                <a:cs typeface="Georgia"/>
              </a:rPr>
              <a:t>(6 </a:t>
            </a:r>
            <a:r>
              <a:rPr sz="2000" spc="-15" dirty="0">
                <a:latin typeface="Georgia"/>
                <a:cs typeface="Georgia"/>
              </a:rPr>
              <a:t>meters) </a:t>
            </a:r>
            <a:r>
              <a:rPr sz="2000" spc="90" dirty="0">
                <a:latin typeface="Georgia"/>
                <a:cs typeface="Georgia"/>
              </a:rPr>
              <a:t>110</a:t>
            </a:r>
            <a:r>
              <a:rPr sz="2000" spc="90" dirty="0">
                <a:latin typeface="Arial"/>
                <a:cs typeface="Arial"/>
              </a:rPr>
              <a:t>°  </a:t>
            </a:r>
            <a:r>
              <a:rPr sz="2000" spc="-45" dirty="0">
                <a:latin typeface="Georgia"/>
                <a:cs typeface="Georgia"/>
              </a:rPr>
              <a:t>x </a:t>
            </a:r>
            <a:r>
              <a:rPr sz="2000" spc="-5" dirty="0">
                <a:latin typeface="Georgia"/>
                <a:cs typeface="Georgia"/>
              </a:rPr>
              <a:t>70</a:t>
            </a:r>
            <a:r>
              <a:rPr sz="2000" spc="-5" dirty="0">
                <a:latin typeface="Arial"/>
                <a:cs typeface="Arial"/>
              </a:rPr>
              <a:t>° </a:t>
            </a:r>
            <a:r>
              <a:rPr sz="2000" spc="-25" dirty="0">
                <a:latin typeface="Georgia"/>
                <a:cs typeface="Georgia"/>
              </a:rPr>
              <a:t>detection</a:t>
            </a:r>
            <a:r>
              <a:rPr sz="2000" spc="-175" dirty="0">
                <a:latin typeface="Georgia"/>
                <a:cs typeface="Georgia"/>
              </a:rPr>
              <a:t> </a:t>
            </a:r>
            <a:r>
              <a:rPr sz="2000" spc="-30" dirty="0">
                <a:latin typeface="Georgia"/>
                <a:cs typeface="Georgia"/>
              </a:rPr>
              <a:t>range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65" dirty="0">
                <a:latin typeface="Times New Roman"/>
                <a:cs typeface="Times New Roman"/>
              </a:rPr>
              <a:t>Delay</a:t>
            </a:r>
            <a:r>
              <a:rPr sz="2000" b="1" spc="-70" dirty="0">
                <a:latin typeface="Times New Roman"/>
                <a:cs typeface="Times New Roman"/>
              </a:rPr>
              <a:t> </a:t>
            </a:r>
            <a:r>
              <a:rPr sz="2000" b="1" spc="100" dirty="0">
                <a:latin typeface="Times New Roman"/>
                <a:cs typeface="Times New Roman"/>
              </a:rPr>
              <a:t>time</a:t>
            </a:r>
            <a:r>
              <a:rPr sz="2000" b="1" spc="-65" dirty="0">
                <a:latin typeface="Times New Roman"/>
                <a:cs typeface="Times New Roman"/>
              </a:rPr>
              <a:t> </a:t>
            </a:r>
            <a:r>
              <a:rPr sz="2000" b="1" spc="50" dirty="0">
                <a:latin typeface="Times New Roman"/>
                <a:cs typeface="Times New Roman"/>
              </a:rPr>
              <a:t>range: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Georgia"/>
                <a:cs typeface="Georgia"/>
              </a:rPr>
              <a:t>2.45s</a:t>
            </a:r>
            <a:r>
              <a:rPr sz="2000" spc="-45" dirty="0">
                <a:latin typeface="Georgia"/>
                <a:cs typeface="Georgia"/>
              </a:rPr>
              <a:t> </a:t>
            </a:r>
            <a:r>
              <a:rPr sz="2000" spc="135" dirty="0">
                <a:latin typeface="Georgia"/>
                <a:cs typeface="Georgia"/>
              </a:rPr>
              <a:t>~</a:t>
            </a:r>
            <a:r>
              <a:rPr sz="2000" spc="-50" dirty="0">
                <a:latin typeface="Georgia"/>
                <a:cs typeface="Georgia"/>
              </a:rPr>
              <a:t> </a:t>
            </a:r>
            <a:r>
              <a:rPr sz="2000" spc="-30" dirty="0">
                <a:latin typeface="Georgia"/>
                <a:cs typeface="Georgia"/>
              </a:rPr>
              <a:t>248s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65" dirty="0">
                <a:latin typeface="Times New Roman"/>
                <a:cs typeface="Times New Roman"/>
              </a:rPr>
              <a:t>Sensitivity </a:t>
            </a:r>
            <a:r>
              <a:rPr sz="2000" b="1" spc="50" dirty="0">
                <a:latin typeface="Times New Roman"/>
                <a:cs typeface="Times New Roman"/>
              </a:rPr>
              <a:t>range: </a:t>
            </a:r>
            <a:r>
              <a:rPr sz="2000" spc="-45" dirty="0">
                <a:latin typeface="Georgia"/>
                <a:cs typeface="Georgia"/>
              </a:rPr>
              <a:t>3m </a:t>
            </a:r>
            <a:r>
              <a:rPr sz="2000" spc="135" dirty="0">
                <a:latin typeface="Georgia"/>
                <a:cs typeface="Georgia"/>
              </a:rPr>
              <a:t>~</a:t>
            </a:r>
            <a:r>
              <a:rPr sz="2000" spc="-305" dirty="0">
                <a:latin typeface="Georgia"/>
                <a:cs typeface="Georgia"/>
              </a:rPr>
              <a:t> </a:t>
            </a:r>
            <a:r>
              <a:rPr sz="2000" spc="5" dirty="0">
                <a:latin typeface="Georgia"/>
                <a:cs typeface="Georgia"/>
              </a:rPr>
              <a:t>7m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75" dirty="0">
                <a:latin typeface="Times New Roman"/>
                <a:cs typeface="Times New Roman"/>
              </a:rPr>
              <a:t>Blockade </a:t>
            </a:r>
            <a:r>
              <a:rPr sz="2000" b="1" spc="65" dirty="0">
                <a:latin typeface="Times New Roman"/>
                <a:cs typeface="Times New Roman"/>
              </a:rPr>
              <a:t>time(Ti):</a:t>
            </a:r>
            <a:r>
              <a:rPr sz="2000" b="1" spc="-204" dirty="0">
                <a:latin typeface="Times New Roman"/>
                <a:cs typeface="Times New Roman"/>
              </a:rPr>
              <a:t> </a:t>
            </a:r>
            <a:r>
              <a:rPr sz="2000" spc="-40" dirty="0">
                <a:latin typeface="Georgia"/>
                <a:cs typeface="Georgia"/>
              </a:rPr>
              <a:t>2.4s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898989"/>
                </a:solidFill>
                <a:latin typeface="Trebuchet MS"/>
                <a:cs typeface="Trebuchet MS"/>
              </a:rPr>
              <a:t>32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5551" y="4837176"/>
            <a:ext cx="4291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https://</a:t>
            </a:r>
            <a:r>
              <a:rPr sz="1100" spc="-5" dirty="0">
                <a:latin typeface="Arial"/>
                <a:cs typeface="Arial"/>
                <a:hlinkClick r:id="rId2"/>
              </a:rPr>
              <a:t>www.slideshare.net/raspberrypi-tw/gpio-gameconsolestarterkit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75929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70" dirty="0">
                <a:latin typeface="Trebuchet MS"/>
                <a:cs typeface="Trebuchet MS"/>
              </a:rPr>
              <a:t>Digital</a:t>
            </a:r>
            <a:r>
              <a:rPr sz="3200" spc="-229" dirty="0">
                <a:latin typeface="Trebuchet MS"/>
                <a:cs typeface="Trebuchet MS"/>
              </a:rPr>
              <a:t> </a:t>
            </a:r>
            <a:r>
              <a:rPr sz="3200" spc="125" dirty="0">
                <a:latin typeface="Trebuchet MS"/>
                <a:cs typeface="Trebuchet MS"/>
              </a:rPr>
              <a:t>sensors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20624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Pyroelectric </a:t>
            </a:r>
            <a:r>
              <a:rPr sz="1100" spc="-25" dirty="0">
                <a:latin typeface="Arial"/>
                <a:cs typeface="Arial"/>
              </a:rPr>
              <a:t>InfraRed sensor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(PIR)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898989"/>
                </a:solidFill>
                <a:latin typeface="Trebuchet MS"/>
                <a:cs typeface="Trebuchet MS"/>
              </a:rPr>
              <a:t>33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95461" y="4968240"/>
            <a:ext cx="43649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https://learn.adafruit.com/pir-passive-infrared-proximity-motion-sensor/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23288" y="1143000"/>
            <a:ext cx="3011424" cy="381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59603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70" dirty="0">
                <a:latin typeface="Trebuchet MS"/>
                <a:cs typeface="Trebuchet MS"/>
              </a:rPr>
              <a:t>Digital</a:t>
            </a:r>
            <a:r>
              <a:rPr sz="3200" spc="-229" dirty="0">
                <a:latin typeface="Trebuchet MS"/>
                <a:cs typeface="Trebuchet MS"/>
              </a:rPr>
              <a:t> </a:t>
            </a:r>
            <a:r>
              <a:rPr sz="3200" spc="125" dirty="0">
                <a:latin typeface="Trebuchet MS"/>
                <a:cs typeface="Trebuchet MS"/>
              </a:rPr>
              <a:t>sensors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20624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Pyroelectric </a:t>
            </a:r>
            <a:r>
              <a:rPr sz="1100" spc="-25" dirty="0">
                <a:latin typeface="Arial"/>
                <a:cs typeface="Arial"/>
              </a:rPr>
              <a:t>InfraRed sensor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(PIR)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898989"/>
                </a:solidFill>
                <a:latin typeface="Trebuchet MS"/>
                <a:cs typeface="Trebuchet MS"/>
              </a:rPr>
              <a:t>34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28344" y="1027175"/>
            <a:ext cx="4401311" cy="381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1273" y="4850892"/>
            <a:ext cx="2880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latin typeface="Arial"/>
                <a:cs typeface="Arial"/>
              </a:rPr>
              <a:t>python</a:t>
            </a:r>
            <a:r>
              <a:rPr sz="1400" spc="360" dirty="0">
                <a:latin typeface="Arial"/>
                <a:cs typeface="Arial"/>
              </a:rPr>
              <a:t> </a:t>
            </a:r>
            <a:r>
              <a:rPr sz="1400" spc="65" dirty="0">
                <a:latin typeface="Arial"/>
                <a:cs typeface="Arial"/>
              </a:rPr>
              <a:t>people_alarm_system.py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12456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70" dirty="0">
                <a:latin typeface="Trebuchet MS"/>
                <a:cs typeface="Trebuchet MS"/>
              </a:rPr>
              <a:t>Digital</a:t>
            </a:r>
            <a:r>
              <a:rPr sz="3200" spc="-229" dirty="0">
                <a:latin typeface="Trebuchet MS"/>
                <a:cs typeface="Trebuchet MS"/>
              </a:rPr>
              <a:t> </a:t>
            </a:r>
            <a:r>
              <a:rPr sz="3200" spc="125" dirty="0">
                <a:latin typeface="Trebuchet MS"/>
                <a:cs typeface="Trebuchet MS"/>
              </a:rPr>
              <a:t>sensors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168528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Arial"/>
                <a:cs typeface="Arial"/>
              </a:rPr>
              <a:t>Distance sensor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30" dirty="0">
                <a:latin typeface="Arial"/>
                <a:cs typeface="Arial"/>
              </a:rPr>
              <a:t>(HC-SR04)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8640" y="1639823"/>
            <a:ext cx="5760720" cy="2813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898989"/>
                </a:solidFill>
                <a:latin typeface="Trebuchet MS"/>
                <a:cs typeface="Trebuchet MS"/>
              </a:rPr>
              <a:t>35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5551" y="4837176"/>
            <a:ext cx="4291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https://</a:t>
            </a:r>
            <a:r>
              <a:rPr sz="1100" spc="-5" dirty="0">
                <a:latin typeface="Arial"/>
                <a:cs typeface="Arial"/>
                <a:hlinkClick r:id="rId3"/>
              </a:rPr>
              <a:t>www.slideshare.net/raspberrypi-tw/gpio-gameconsolestarterkit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1519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32937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Build </a:t>
            </a:r>
            <a:r>
              <a:rPr spc="130" dirty="0"/>
              <a:t>up</a:t>
            </a:r>
            <a:r>
              <a:rPr spc="-640" dirty="0"/>
              <a:t> </a:t>
            </a:r>
            <a:r>
              <a:rPr spc="15" dirty="0"/>
              <a:t>a </a:t>
            </a:r>
            <a:r>
              <a:rPr spc="70" dirty="0"/>
              <a:t>system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07314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65" dirty="0">
                <a:latin typeface="Georgia"/>
                <a:cs typeface="Georgia"/>
              </a:rPr>
              <a:t>9</a:t>
            </a:fld>
            <a:endParaRPr spc="-65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19208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Writing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an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image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to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the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SD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card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8015" y="1145032"/>
            <a:ext cx="4699000" cy="60642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469265" algn="l"/>
              </a:tabLst>
            </a:pPr>
            <a:r>
              <a:rPr sz="2000" spc="10" dirty="0">
                <a:latin typeface="Times New Roman"/>
                <a:cs typeface="Times New Roman"/>
              </a:rPr>
              <a:t>1.	</a:t>
            </a:r>
            <a:r>
              <a:rPr sz="2000" spc="65" dirty="0">
                <a:latin typeface="Times New Roman"/>
                <a:cs typeface="Times New Roman"/>
              </a:rPr>
              <a:t>Formatting </a:t>
            </a:r>
            <a:r>
              <a:rPr sz="2000" spc="-130" dirty="0">
                <a:latin typeface="Times New Roman"/>
                <a:cs typeface="Times New Roman"/>
              </a:rPr>
              <a:t>SD </a:t>
            </a:r>
            <a:r>
              <a:rPr sz="2000" spc="50" dirty="0">
                <a:latin typeface="Times New Roman"/>
                <a:cs typeface="Times New Roman"/>
              </a:rPr>
              <a:t>card. </a:t>
            </a:r>
            <a:r>
              <a:rPr sz="2000" spc="-55" dirty="0">
                <a:latin typeface="Times New Roman"/>
                <a:cs typeface="Times New Roman"/>
              </a:rPr>
              <a:t>(</a:t>
            </a:r>
            <a:r>
              <a:rPr sz="2000" spc="-55" dirty="0">
                <a:solidFill>
                  <a:srgbClr val="C00000"/>
                </a:solidFill>
                <a:latin typeface="Times New Roman"/>
                <a:cs typeface="Times New Roman"/>
              </a:rPr>
              <a:t>SD</a:t>
            </a:r>
            <a:r>
              <a:rPr sz="2000" spc="-254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spc="90" dirty="0">
                <a:solidFill>
                  <a:srgbClr val="C00000"/>
                </a:solidFill>
                <a:latin typeface="Times New Roman"/>
                <a:cs typeface="Times New Roman"/>
              </a:rPr>
              <a:t>formatter</a:t>
            </a:r>
            <a:r>
              <a:rPr sz="2000" spc="90" dirty="0">
                <a:latin typeface="Times New Roman"/>
                <a:cs typeface="Times New Roman"/>
              </a:rPr>
              <a:t>)</a:t>
            </a:r>
            <a:endParaRPr sz="2000" dirty="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10"/>
              </a:spcBef>
            </a:pPr>
            <a:r>
              <a:rPr sz="1600" u="sng" spc="7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</a:rPr>
              <a:t>https://</a:t>
            </a:r>
            <a:r>
              <a:rPr sz="1600" u="sng" spc="75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  <a:hlinkClick r:id="rId2"/>
              </a:rPr>
              <a:t>www.sdcard.org/downloads/index.html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8015" y="2939796"/>
            <a:ext cx="4926330" cy="576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000" spc="10" dirty="0">
                <a:latin typeface="Times New Roman"/>
                <a:cs typeface="Times New Roman"/>
              </a:rPr>
              <a:t>2.	</a:t>
            </a:r>
            <a:r>
              <a:rPr sz="2000" spc="40" dirty="0">
                <a:latin typeface="Times New Roman"/>
                <a:cs typeface="Times New Roman"/>
              </a:rPr>
              <a:t>Writing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an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image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to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the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25" dirty="0">
                <a:latin typeface="Times New Roman"/>
                <a:cs typeface="Times New Roman"/>
              </a:rPr>
              <a:t>SD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card.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(</a:t>
            </a:r>
            <a:r>
              <a:rPr sz="2000" spc="70" dirty="0">
                <a:solidFill>
                  <a:srgbClr val="C00000"/>
                </a:solidFill>
                <a:latin typeface="Times New Roman"/>
                <a:cs typeface="Times New Roman"/>
              </a:rPr>
              <a:t>Etcher</a:t>
            </a:r>
            <a:r>
              <a:rPr sz="2000" spc="70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5"/>
              </a:spcBef>
            </a:pPr>
            <a:r>
              <a:rPr sz="1600" u="sng" spc="100" dirty="0">
                <a:solidFill>
                  <a:srgbClr val="DA9896"/>
                </a:solidFill>
                <a:uFill>
                  <a:solidFill>
                    <a:srgbClr val="DA9896"/>
                  </a:solidFill>
                </a:uFill>
                <a:latin typeface="Times New Roman"/>
                <a:cs typeface="Times New Roman"/>
              </a:rPr>
              <a:t>https://etcher.io/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>
                <a:latin typeface="Trebuchet MS"/>
                <a:cs typeface="Trebuchet MS"/>
              </a:rPr>
              <a:t>Digital</a:t>
            </a:r>
            <a:r>
              <a:rPr spc="-229" dirty="0">
                <a:latin typeface="Trebuchet MS"/>
                <a:cs typeface="Trebuchet MS"/>
              </a:rPr>
              <a:t> </a:t>
            </a:r>
            <a:r>
              <a:rPr spc="125" dirty="0">
                <a:latin typeface="Trebuchet MS"/>
                <a:cs typeface="Trebuchet MS"/>
              </a:rPr>
              <a:t>sensors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168528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Arial"/>
                <a:cs typeface="Arial"/>
              </a:rPr>
              <a:t>Distance sensor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30" dirty="0">
                <a:latin typeface="Arial"/>
                <a:cs typeface="Arial"/>
              </a:rPr>
              <a:t>(HC-SR04)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898989"/>
                </a:solidFill>
                <a:latin typeface="Trebuchet MS"/>
                <a:cs typeface="Trebuchet MS"/>
              </a:rPr>
              <a:t>36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8276" y="4892040"/>
            <a:ext cx="4291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https://</a:t>
            </a:r>
            <a:r>
              <a:rPr sz="1100" spc="-5" dirty="0">
                <a:latin typeface="Arial"/>
                <a:cs typeface="Arial"/>
                <a:hlinkClick r:id="rId2"/>
              </a:rPr>
              <a:t>www.slideshare.net/raspberrypi-tw/gpio-gameconsolestarterkit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82111" y="1560575"/>
            <a:ext cx="1633727" cy="2456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6511" y="1780032"/>
            <a:ext cx="2441448" cy="2014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07864" y="2343911"/>
            <a:ext cx="1673351" cy="1109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7381" y="1309115"/>
            <a:ext cx="1520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latin typeface="Times New Roman"/>
                <a:cs typeface="Times New Roman"/>
              </a:rPr>
              <a:t>Speed </a:t>
            </a:r>
            <a:r>
              <a:rPr sz="1400" b="1" spc="30" dirty="0">
                <a:latin typeface="Times New Roman"/>
                <a:cs typeface="Times New Roman"/>
              </a:rPr>
              <a:t>vs.</a:t>
            </a:r>
            <a:r>
              <a:rPr sz="1400" b="1" spc="-170" dirty="0">
                <a:latin typeface="Times New Roman"/>
                <a:cs typeface="Times New Roman"/>
              </a:rPr>
              <a:t> </a:t>
            </a:r>
            <a:r>
              <a:rPr sz="1400" b="1" spc="50" dirty="0">
                <a:latin typeface="Times New Roman"/>
                <a:cs typeface="Times New Roman"/>
              </a:rPr>
              <a:t>Distance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44480" y="1309115"/>
            <a:ext cx="901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latin typeface="Times New Roman"/>
                <a:cs typeface="Times New Roman"/>
              </a:rPr>
              <a:t>Resistance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66467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70" dirty="0">
                <a:latin typeface="Trebuchet MS"/>
                <a:cs typeface="Trebuchet MS"/>
              </a:rPr>
              <a:t>Digital</a:t>
            </a:r>
            <a:r>
              <a:rPr sz="3200" spc="-229" dirty="0">
                <a:latin typeface="Trebuchet MS"/>
                <a:cs typeface="Trebuchet MS"/>
              </a:rPr>
              <a:t> </a:t>
            </a:r>
            <a:r>
              <a:rPr sz="3200" spc="125" dirty="0">
                <a:latin typeface="Trebuchet MS"/>
                <a:cs typeface="Trebuchet MS"/>
              </a:rPr>
              <a:t>sensors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168528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Arial"/>
                <a:cs typeface="Arial"/>
              </a:rPr>
              <a:t>Distance sensor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30" dirty="0">
                <a:latin typeface="Arial"/>
                <a:cs typeface="Arial"/>
              </a:rPr>
              <a:t>(HC-SR04)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898989"/>
                </a:solidFill>
                <a:latin typeface="Trebuchet MS"/>
                <a:cs typeface="Trebuchet MS"/>
              </a:rPr>
              <a:t>37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8276" y="4892040"/>
            <a:ext cx="4291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https://</a:t>
            </a:r>
            <a:r>
              <a:rPr sz="1100" spc="-5" dirty="0">
                <a:latin typeface="Arial"/>
                <a:cs typeface="Arial"/>
                <a:hlinkClick r:id="rId2"/>
              </a:rPr>
              <a:t>www.slideshare.net/raspberrypi-tw/gpio-gameconsolestarterkit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5360" y="1139952"/>
            <a:ext cx="4907280" cy="3813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70550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66" y="166116"/>
            <a:ext cx="2800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70" dirty="0">
                <a:latin typeface="Trebuchet MS"/>
                <a:cs typeface="Trebuchet MS"/>
              </a:rPr>
              <a:t>Digital</a:t>
            </a:r>
            <a:r>
              <a:rPr sz="3200" spc="-229" dirty="0">
                <a:latin typeface="Trebuchet MS"/>
                <a:cs typeface="Trebuchet MS"/>
              </a:rPr>
              <a:t> </a:t>
            </a:r>
            <a:r>
              <a:rPr sz="3200" spc="125" dirty="0">
                <a:latin typeface="Trebuchet MS"/>
                <a:cs typeface="Trebuchet MS"/>
              </a:rPr>
              <a:t>sensors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168528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Arial"/>
                <a:cs typeface="Arial"/>
              </a:rPr>
              <a:t>Distance sensor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30" dirty="0">
                <a:latin typeface="Arial"/>
                <a:cs typeface="Arial"/>
              </a:rPr>
              <a:t>(HC-SR04)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898989"/>
                </a:solidFill>
                <a:latin typeface="Trebuchet MS"/>
                <a:cs typeface="Trebuchet MS"/>
              </a:rPr>
              <a:t>38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33927" y="960119"/>
            <a:ext cx="3383279" cy="381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679" y="960119"/>
            <a:ext cx="2840736" cy="4181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25292" y="4802123"/>
            <a:ext cx="33724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latin typeface="Arial"/>
                <a:cs typeface="Arial"/>
              </a:rPr>
              <a:t>python</a:t>
            </a:r>
            <a:r>
              <a:rPr sz="1400" spc="400" dirty="0">
                <a:latin typeface="Arial"/>
                <a:cs typeface="Arial"/>
              </a:rPr>
              <a:t> </a:t>
            </a:r>
            <a:r>
              <a:rPr sz="1400" spc="65" dirty="0">
                <a:latin typeface="Arial"/>
                <a:cs typeface="Arial"/>
              </a:rPr>
              <a:t>hc_sr04_measure_distance.py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44965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8943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/>
              <a:t>Analog</a:t>
            </a:r>
            <a:r>
              <a:rPr spc="-45" dirty="0"/>
              <a:t> </a:t>
            </a:r>
            <a:r>
              <a:rPr spc="85" dirty="0"/>
              <a:t>sensors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solidFill>
                  <a:srgbClr val="898989"/>
                </a:solidFill>
                <a:latin typeface="Georgia"/>
                <a:cs typeface="Georgia"/>
              </a:rPr>
              <a:t>40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7367" y="765047"/>
            <a:ext cx="4865370" cy="2195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Arial"/>
                <a:cs typeface="Arial"/>
              </a:rPr>
              <a:t>Photoresistor </a:t>
            </a:r>
            <a:r>
              <a:rPr sz="1100" spc="-15" dirty="0">
                <a:latin typeface="Arial"/>
                <a:cs typeface="Arial"/>
              </a:rPr>
              <a:t>(light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sensor)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56235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b="1" spc="60" dirty="0">
                <a:latin typeface="Times New Roman"/>
                <a:cs typeface="Times New Roman"/>
              </a:rPr>
              <a:t>Raspberry</a:t>
            </a:r>
            <a:r>
              <a:rPr sz="2000" b="1" spc="-75" dirty="0">
                <a:latin typeface="Times New Roman"/>
                <a:cs typeface="Times New Roman"/>
              </a:rPr>
              <a:t> </a:t>
            </a:r>
            <a:r>
              <a:rPr sz="2000" b="1" spc="80" dirty="0">
                <a:latin typeface="Times New Roman"/>
                <a:cs typeface="Times New Roman"/>
              </a:rPr>
              <a:t>pi</a:t>
            </a:r>
            <a:r>
              <a:rPr sz="2000" b="1" spc="-75" dirty="0">
                <a:latin typeface="Times New Roman"/>
                <a:cs typeface="Times New Roman"/>
              </a:rPr>
              <a:t> </a:t>
            </a:r>
            <a:r>
              <a:rPr sz="2000" b="1" spc="-325" dirty="0">
                <a:latin typeface="Times New Roman"/>
                <a:cs typeface="Times New Roman"/>
              </a:rPr>
              <a:t>→</a:t>
            </a:r>
            <a:r>
              <a:rPr sz="2000" b="1" spc="-245" dirty="0">
                <a:latin typeface="Times New Roman"/>
                <a:cs typeface="Times New Roman"/>
              </a:rPr>
              <a:t> </a:t>
            </a:r>
            <a:r>
              <a:rPr sz="2000" b="1" spc="-130" dirty="0">
                <a:latin typeface="Times New Roman"/>
                <a:cs typeface="Times New Roman"/>
              </a:rPr>
              <a:t>GPIO</a:t>
            </a:r>
            <a:r>
              <a:rPr sz="2000" b="1" spc="-70" dirty="0">
                <a:latin typeface="Times New Roman"/>
                <a:cs typeface="Times New Roman"/>
              </a:rPr>
              <a:t> </a:t>
            </a:r>
            <a:r>
              <a:rPr sz="2000" b="1" spc="85" dirty="0">
                <a:latin typeface="Times New Roman"/>
                <a:cs typeface="Times New Roman"/>
              </a:rPr>
              <a:t>inputs</a:t>
            </a:r>
            <a:r>
              <a:rPr sz="2000" b="1" spc="-75" dirty="0">
                <a:latin typeface="Times New Roman"/>
                <a:cs typeface="Times New Roman"/>
              </a:rPr>
              <a:t> </a:t>
            </a:r>
            <a:r>
              <a:rPr sz="2000" b="1" spc="90" dirty="0">
                <a:latin typeface="Times New Roman"/>
                <a:cs typeface="Times New Roman"/>
              </a:rPr>
              <a:t>are</a:t>
            </a:r>
            <a:r>
              <a:rPr sz="2000" b="1" spc="-70" dirty="0">
                <a:latin typeface="Times New Roman"/>
                <a:cs typeface="Times New Roman"/>
              </a:rPr>
              <a:t> </a:t>
            </a:r>
            <a:r>
              <a:rPr sz="2000" b="1" spc="80" dirty="0">
                <a:latin typeface="Times New Roman"/>
                <a:cs typeface="Times New Roman"/>
              </a:rPr>
              <a:t>purely  </a:t>
            </a:r>
            <a:r>
              <a:rPr sz="2000" b="1" spc="60" dirty="0">
                <a:latin typeface="Times New Roman"/>
                <a:cs typeface="Times New Roman"/>
              </a:rPr>
              <a:t>digital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6235" indent="-342900">
              <a:lnSpc>
                <a:spcPct val="100000"/>
              </a:lnSpc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-114" dirty="0">
                <a:latin typeface="Georgia"/>
                <a:cs typeface="Georgia"/>
              </a:rPr>
              <a:t>MCP3008</a:t>
            </a:r>
            <a:endParaRPr sz="2000">
              <a:latin typeface="Georgia"/>
              <a:cs typeface="Georgia"/>
            </a:endParaRPr>
          </a:p>
          <a:p>
            <a:pPr marL="729615" lvl="1" indent="-342900">
              <a:lnSpc>
                <a:spcPts val="2125"/>
              </a:lnSpc>
              <a:spcBef>
                <a:spcPts val="105"/>
              </a:spcBef>
              <a:buFont typeface="Arial"/>
              <a:buChar char="•"/>
              <a:tabLst>
                <a:tab pos="728980" algn="l"/>
                <a:tab pos="730250" algn="l"/>
              </a:tabLst>
            </a:pPr>
            <a:r>
              <a:rPr sz="1800" spc="-110" dirty="0">
                <a:latin typeface="Georgia"/>
                <a:cs typeface="Georgia"/>
              </a:rPr>
              <a:t>SPI</a:t>
            </a:r>
            <a:r>
              <a:rPr sz="1800" spc="-40" dirty="0">
                <a:latin typeface="Georgia"/>
                <a:cs typeface="Georgia"/>
              </a:rPr>
              <a:t> </a:t>
            </a:r>
            <a:r>
              <a:rPr sz="1800" spc="-20" dirty="0">
                <a:latin typeface="Georgia"/>
                <a:cs typeface="Georgia"/>
              </a:rPr>
              <a:t>protocol</a:t>
            </a:r>
            <a:endParaRPr sz="1800">
              <a:latin typeface="Georgia"/>
              <a:cs typeface="Georgia"/>
            </a:endParaRPr>
          </a:p>
          <a:p>
            <a:pPr marL="729615" lvl="1" indent="-342900">
              <a:lnSpc>
                <a:spcPts val="2125"/>
              </a:lnSpc>
              <a:buFont typeface="Arial"/>
              <a:buChar char="•"/>
              <a:tabLst>
                <a:tab pos="728980" algn="l"/>
                <a:tab pos="730250" algn="l"/>
              </a:tabLst>
            </a:pPr>
            <a:r>
              <a:rPr sz="1800" spc="55" dirty="0">
                <a:latin typeface="Georgia"/>
                <a:cs typeface="Georgia"/>
              </a:rPr>
              <a:t>10</a:t>
            </a:r>
            <a:r>
              <a:rPr sz="1800" spc="-35" dirty="0">
                <a:latin typeface="Georgia"/>
                <a:cs typeface="Georgia"/>
              </a:rPr>
              <a:t> </a:t>
            </a:r>
            <a:r>
              <a:rPr sz="1800" spc="-20" dirty="0">
                <a:latin typeface="Georgia"/>
                <a:cs typeface="Georgia"/>
              </a:rPr>
              <a:t>bits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12720" y="1615439"/>
            <a:ext cx="1432559" cy="966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6600" y="2636520"/>
            <a:ext cx="3115055" cy="2453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49911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8943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/>
              <a:t>Analog</a:t>
            </a:r>
            <a:r>
              <a:rPr spc="-45" dirty="0"/>
              <a:t> </a:t>
            </a:r>
            <a:r>
              <a:rPr spc="85" dirty="0"/>
              <a:t>sensors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5" dirty="0">
                <a:solidFill>
                  <a:srgbClr val="898989"/>
                </a:solidFill>
                <a:latin typeface="Georgia"/>
                <a:cs typeface="Georgia"/>
              </a:rPr>
              <a:t>41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7367" y="765047"/>
            <a:ext cx="1625600" cy="728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Arial"/>
                <a:cs typeface="Arial"/>
              </a:rPr>
              <a:t>Photoresistor </a:t>
            </a:r>
            <a:r>
              <a:rPr sz="1100" spc="-15" dirty="0">
                <a:latin typeface="Arial"/>
                <a:cs typeface="Arial"/>
              </a:rPr>
              <a:t>(light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sensor)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5623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45" dirty="0">
                <a:latin typeface="Trebuchet MS"/>
                <a:cs typeface="Trebuchet MS"/>
              </a:rPr>
              <a:t>SPI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77696" y="1274063"/>
            <a:ext cx="4102608" cy="3486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32901" y="4922520"/>
            <a:ext cx="40017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https://learn.sparkfun.com/tutorials/serial-peripheral-interface-spi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0216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8943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/>
              <a:t>Analog</a:t>
            </a:r>
            <a:r>
              <a:rPr spc="-45" dirty="0"/>
              <a:t> </a:t>
            </a:r>
            <a:r>
              <a:rPr spc="85" dirty="0"/>
              <a:t>sensors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898989"/>
                </a:solidFill>
                <a:latin typeface="Georgia"/>
                <a:cs typeface="Georgia"/>
              </a:rPr>
              <a:t>42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7367" y="765047"/>
            <a:ext cx="2874645" cy="1003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Arial"/>
                <a:cs typeface="Arial"/>
              </a:rPr>
              <a:t>Photoresistor </a:t>
            </a:r>
            <a:r>
              <a:rPr sz="1100" spc="-15" dirty="0">
                <a:latin typeface="Arial"/>
                <a:cs typeface="Arial"/>
              </a:rPr>
              <a:t>(light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sensor)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5623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-45" dirty="0">
                <a:latin typeface="Georgia"/>
                <a:cs typeface="Georgia"/>
              </a:rPr>
              <a:t>Turn on</a:t>
            </a:r>
            <a:r>
              <a:rPr sz="2000" spc="-65" dirty="0">
                <a:latin typeface="Georgia"/>
                <a:cs typeface="Georgia"/>
              </a:rPr>
              <a:t> </a:t>
            </a:r>
            <a:r>
              <a:rPr sz="2000" spc="-120" dirty="0">
                <a:latin typeface="Georgia"/>
                <a:cs typeface="Georgia"/>
              </a:rPr>
              <a:t>SPI</a:t>
            </a:r>
            <a:endParaRPr sz="2000">
              <a:latin typeface="Georgia"/>
              <a:cs typeface="Georgia"/>
            </a:endParaRPr>
          </a:p>
          <a:p>
            <a:pPr marL="729615" lvl="1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728980" algn="l"/>
                <a:tab pos="730250" algn="l"/>
              </a:tabLst>
            </a:pPr>
            <a:r>
              <a:rPr sz="1800" spc="10" dirty="0">
                <a:latin typeface="Arial"/>
                <a:cs typeface="Arial"/>
              </a:rPr>
              <a:t>sudo</a:t>
            </a:r>
            <a:r>
              <a:rPr sz="1800" spc="440" dirty="0">
                <a:latin typeface="Arial"/>
                <a:cs typeface="Arial"/>
              </a:rPr>
              <a:t> </a:t>
            </a:r>
            <a:r>
              <a:rPr sz="1800" spc="204" dirty="0">
                <a:latin typeface="Arial"/>
                <a:cs typeface="Arial"/>
              </a:rPr>
              <a:t>raspi-config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840992"/>
            <a:ext cx="4712208" cy="2221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34895" y="3105911"/>
            <a:ext cx="5023104" cy="2036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7784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8943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/>
              <a:t>Analog</a:t>
            </a:r>
            <a:r>
              <a:rPr spc="-45" dirty="0"/>
              <a:t> </a:t>
            </a:r>
            <a:r>
              <a:rPr spc="85" dirty="0"/>
              <a:t>sensors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98989"/>
                </a:solidFill>
                <a:latin typeface="Georgia"/>
                <a:cs typeface="Georgia"/>
              </a:rPr>
              <a:t>43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7367" y="765047"/>
            <a:ext cx="2304415" cy="728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Arial"/>
                <a:cs typeface="Arial"/>
              </a:rPr>
              <a:t>Photoresistor </a:t>
            </a:r>
            <a:r>
              <a:rPr sz="1100" spc="-15" dirty="0">
                <a:latin typeface="Arial"/>
                <a:cs typeface="Arial"/>
              </a:rPr>
              <a:t>(light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sensor)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5623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-55" dirty="0">
                <a:latin typeface="Georgia"/>
                <a:cs typeface="Georgia"/>
              </a:rPr>
              <a:t>Check </a:t>
            </a:r>
            <a:r>
              <a:rPr sz="2000" spc="-120" dirty="0">
                <a:latin typeface="Georgia"/>
                <a:cs typeface="Georgia"/>
              </a:rPr>
              <a:t>SPI</a:t>
            </a:r>
            <a:r>
              <a:rPr sz="2000" spc="-90" dirty="0">
                <a:latin typeface="Georgia"/>
                <a:cs typeface="Georgia"/>
              </a:rPr>
              <a:t> </a:t>
            </a:r>
            <a:r>
              <a:rPr sz="2000" spc="-45" dirty="0">
                <a:latin typeface="Georgia"/>
                <a:cs typeface="Georgia"/>
              </a:rPr>
              <a:t>module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8015" y="2077212"/>
            <a:ext cx="5006340" cy="1431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0" dirty="0">
                <a:latin typeface="Georgia"/>
                <a:cs typeface="Georgia"/>
              </a:rPr>
              <a:t>Install</a:t>
            </a:r>
            <a:r>
              <a:rPr sz="2000" spc="-55" dirty="0">
                <a:latin typeface="Georgia"/>
                <a:cs typeface="Georgia"/>
              </a:rPr>
              <a:t> </a:t>
            </a:r>
            <a:r>
              <a:rPr sz="2000" spc="-25" dirty="0">
                <a:latin typeface="Georgia"/>
                <a:cs typeface="Georgia"/>
              </a:rPr>
              <a:t>packages</a:t>
            </a:r>
            <a:endParaRPr sz="2000">
              <a:latin typeface="Georgia"/>
              <a:cs typeface="Georgia"/>
            </a:endParaRPr>
          </a:p>
          <a:p>
            <a:pPr marL="728980" lvl="1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728345" algn="l"/>
                <a:tab pos="728980" algn="l"/>
              </a:tabLst>
            </a:pPr>
            <a:r>
              <a:rPr sz="1800" spc="10" dirty="0">
                <a:latin typeface="Arial"/>
                <a:cs typeface="Arial"/>
              </a:rPr>
              <a:t>sudo </a:t>
            </a:r>
            <a:r>
              <a:rPr sz="1800" spc="180" dirty="0">
                <a:latin typeface="Arial"/>
                <a:cs typeface="Arial"/>
              </a:rPr>
              <a:t>apt-get</a:t>
            </a:r>
            <a:r>
              <a:rPr sz="1800" spc="440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update</a:t>
            </a:r>
            <a:endParaRPr sz="1800">
              <a:latin typeface="Arial"/>
              <a:cs typeface="Arial"/>
            </a:endParaRPr>
          </a:p>
          <a:p>
            <a:pPr marL="728980" marR="5080" lvl="1" indent="-342900">
              <a:lnSpc>
                <a:spcPts val="2110"/>
              </a:lnSpc>
              <a:spcBef>
                <a:spcPts val="135"/>
              </a:spcBef>
              <a:buChar char="•"/>
              <a:tabLst>
                <a:tab pos="728345" algn="l"/>
                <a:tab pos="728980" algn="l"/>
              </a:tabLst>
            </a:pPr>
            <a:r>
              <a:rPr sz="1800" spc="10" dirty="0">
                <a:latin typeface="Arial"/>
                <a:cs typeface="Arial"/>
              </a:rPr>
              <a:t>sudo </a:t>
            </a:r>
            <a:r>
              <a:rPr sz="1800" spc="180" dirty="0">
                <a:latin typeface="Arial"/>
                <a:cs typeface="Arial"/>
              </a:rPr>
              <a:t>apt-get </a:t>
            </a:r>
            <a:r>
              <a:rPr sz="1800" spc="325" dirty="0">
                <a:latin typeface="Arial"/>
                <a:cs typeface="Arial"/>
              </a:rPr>
              <a:t>install </a:t>
            </a:r>
            <a:r>
              <a:rPr sz="1800" spc="35" dirty="0">
                <a:latin typeface="Arial"/>
                <a:cs typeface="Arial"/>
              </a:rPr>
              <a:t>–y </a:t>
            </a:r>
            <a:r>
              <a:rPr sz="1800" spc="90" dirty="0">
                <a:latin typeface="Arial"/>
                <a:cs typeface="Arial"/>
              </a:rPr>
              <a:t>python-dev  </a:t>
            </a:r>
            <a:r>
              <a:rPr sz="1800" spc="140" dirty="0">
                <a:latin typeface="Arial"/>
                <a:cs typeface="Arial"/>
              </a:rPr>
              <a:t>python-pip</a:t>
            </a:r>
            <a:endParaRPr sz="1800">
              <a:latin typeface="Arial"/>
              <a:cs typeface="Arial"/>
            </a:endParaRPr>
          </a:p>
          <a:p>
            <a:pPr marL="728980" lvl="1" indent="-342900">
              <a:lnSpc>
                <a:spcPts val="2150"/>
              </a:lnSpc>
              <a:buChar char="•"/>
              <a:tabLst>
                <a:tab pos="728345" algn="l"/>
                <a:tab pos="728980" algn="l"/>
              </a:tabLst>
            </a:pPr>
            <a:r>
              <a:rPr sz="1800" spc="10" dirty="0">
                <a:latin typeface="Arial"/>
                <a:cs typeface="Arial"/>
              </a:rPr>
              <a:t>sudo </a:t>
            </a:r>
            <a:r>
              <a:rPr sz="1800" spc="185" dirty="0">
                <a:latin typeface="Arial"/>
                <a:cs typeface="Arial"/>
              </a:rPr>
              <a:t>pip </a:t>
            </a:r>
            <a:r>
              <a:rPr sz="1800" spc="325" dirty="0">
                <a:latin typeface="Arial"/>
                <a:cs typeface="Arial"/>
              </a:rPr>
              <a:t>install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114" dirty="0">
                <a:latin typeface="Arial"/>
                <a:cs typeface="Arial"/>
              </a:rPr>
              <a:t>spidev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89959" y="1143000"/>
            <a:ext cx="2718816" cy="6979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17041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66" y="166116"/>
            <a:ext cx="28943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00" dirty="0">
                <a:latin typeface="Georgia"/>
                <a:cs typeface="Georgia"/>
              </a:rPr>
              <a:t>Analog</a:t>
            </a:r>
            <a:r>
              <a:rPr sz="3200" spc="-45" dirty="0">
                <a:latin typeface="Georgia"/>
                <a:cs typeface="Georgia"/>
              </a:rPr>
              <a:t> </a:t>
            </a:r>
            <a:r>
              <a:rPr sz="3200" spc="85" dirty="0">
                <a:latin typeface="Georgia"/>
                <a:cs typeface="Georgia"/>
              </a:rPr>
              <a:t>sensors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16256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Arial"/>
                <a:cs typeface="Arial"/>
              </a:rPr>
              <a:t>Photoresistor </a:t>
            </a:r>
            <a:r>
              <a:rPr sz="1100" spc="-15" dirty="0">
                <a:latin typeface="Arial"/>
                <a:cs typeface="Arial"/>
              </a:rPr>
              <a:t>(light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sensor)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898989"/>
                </a:solidFill>
                <a:latin typeface="Georgia"/>
                <a:cs typeface="Georgia"/>
              </a:rPr>
              <a:t>44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5255" y="1027175"/>
            <a:ext cx="5047488" cy="3852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31530" y="4916423"/>
            <a:ext cx="4291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https://</a:t>
            </a:r>
            <a:r>
              <a:rPr sz="1100" spc="-5" dirty="0">
                <a:latin typeface="Arial"/>
                <a:cs typeface="Arial"/>
                <a:hlinkClick r:id="rId3"/>
              </a:rPr>
              <a:t>www.slideshare.net/raspberrypi-tw/gpio-gameconsolestarterkit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20907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8943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/>
              <a:t>Analog</a:t>
            </a:r>
            <a:r>
              <a:rPr spc="-45" dirty="0"/>
              <a:t> </a:t>
            </a:r>
            <a:r>
              <a:rPr spc="85" dirty="0"/>
              <a:t>sensors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67" y="765047"/>
            <a:ext cx="16256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Arial"/>
                <a:cs typeface="Arial"/>
              </a:rPr>
              <a:t>Photoresistor </a:t>
            </a:r>
            <a:r>
              <a:rPr sz="1100" spc="-15" dirty="0">
                <a:latin typeface="Arial"/>
                <a:cs typeface="Arial"/>
              </a:rPr>
              <a:t>(light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sensor)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898989"/>
                </a:solidFill>
                <a:latin typeface="Georgia"/>
                <a:cs typeface="Georgia"/>
              </a:rPr>
              <a:t>45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1544" y="1027175"/>
            <a:ext cx="3581400" cy="411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33431" y="2531364"/>
            <a:ext cx="22898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latin typeface="Arial"/>
                <a:cs typeface="Arial"/>
              </a:rPr>
              <a:t>python</a:t>
            </a:r>
            <a:r>
              <a:rPr sz="1400" spc="345" dirty="0">
                <a:latin typeface="Arial"/>
                <a:cs typeface="Arial"/>
              </a:rPr>
              <a:t> </a:t>
            </a:r>
            <a:r>
              <a:rPr sz="1400" spc="150" dirty="0">
                <a:latin typeface="Arial"/>
                <a:cs typeface="Arial"/>
              </a:rPr>
              <a:t>photoresistor.py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50431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66" y="166116"/>
            <a:ext cx="28943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/>
              <a:t>Analog</a:t>
            </a:r>
            <a:r>
              <a:rPr spc="-45" dirty="0"/>
              <a:t> </a:t>
            </a:r>
            <a:r>
              <a:rPr spc="85" dirty="0"/>
              <a:t>sensors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39090" y="4845811"/>
            <a:ext cx="191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898989"/>
                </a:solidFill>
                <a:latin typeface="Georgia"/>
                <a:cs typeface="Georgia"/>
              </a:rPr>
              <a:t>46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7367" y="765047"/>
            <a:ext cx="3336925" cy="2171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Arial"/>
                <a:cs typeface="Arial"/>
              </a:rPr>
              <a:t>Photoresistor </a:t>
            </a:r>
            <a:r>
              <a:rPr sz="1100" spc="-15" dirty="0">
                <a:latin typeface="Arial"/>
                <a:cs typeface="Arial"/>
              </a:rPr>
              <a:t>(light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sensor)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56235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870" algn="l"/>
              </a:tabLst>
            </a:pPr>
            <a:r>
              <a:rPr sz="2000" spc="290" dirty="0">
                <a:solidFill>
                  <a:srgbClr val="C00000"/>
                </a:solidFill>
                <a:latin typeface="Arial"/>
                <a:cs typeface="Arial"/>
              </a:rPr>
              <a:t>spi.xfer2()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6235" indent="-342900">
              <a:lnSpc>
                <a:spcPct val="100000"/>
              </a:lnSpc>
              <a:buFont typeface="Arial"/>
              <a:buChar char="•"/>
              <a:tabLst>
                <a:tab pos="355600" algn="l"/>
                <a:tab pos="356870" algn="l"/>
              </a:tabLst>
            </a:pPr>
            <a:r>
              <a:rPr sz="2000" spc="-65" dirty="0">
                <a:latin typeface="Georgia"/>
                <a:cs typeface="Georgia"/>
              </a:rPr>
              <a:t>Input </a:t>
            </a:r>
            <a:r>
              <a:rPr sz="2000" spc="5" dirty="0">
                <a:latin typeface="Georgia"/>
                <a:cs typeface="Georgia"/>
              </a:rPr>
              <a:t>(3</a:t>
            </a:r>
            <a:r>
              <a:rPr sz="2000" spc="-3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bytes)</a:t>
            </a:r>
            <a:endParaRPr sz="2000">
              <a:latin typeface="Georgia"/>
              <a:cs typeface="Georgia"/>
            </a:endParaRPr>
          </a:p>
          <a:p>
            <a:pPr marL="729615" lvl="1" indent="-342900">
              <a:lnSpc>
                <a:spcPts val="2125"/>
              </a:lnSpc>
              <a:spcBef>
                <a:spcPts val="105"/>
              </a:spcBef>
              <a:buFont typeface="Arial"/>
              <a:buChar char="•"/>
              <a:tabLst>
                <a:tab pos="728980" algn="l"/>
                <a:tab pos="730250" algn="l"/>
              </a:tabLst>
            </a:pPr>
            <a:r>
              <a:rPr sz="1800" spc="-15" dirty="0">
                <a:latin typeface="Georgia"/>
                <a:cs typeface="Georgia"/>
              </a:rPr>
              <a:t>Byte </a:t>
            </a:r>
            <a:r>
              <a:rPr sz="1800" spc="65" dirty="0">
                <a:latin typeface="Georgia"/>
                <a:cs typeface="Georgia"/>
              </a:rPr>
              <a:t>1: </a:t>
            </a:r>
            <a:r>
              <a:rPr sz="1800" spc="-25" dirty="0">
                <a:latin typeface="Georgia"/>
                <a:cs typeface="Georgia"/>
              </a:rPr>
              <a:t>the </a:t>
            </a:r>
            <a:r>
              <a:rPr sz="1800" spc="-10" dirty="0">
                <a:latin typeface="Georgia"/>
                <a:cs typeface="Georgia"/>
              </a:rPr>
              <a:t>start </a:t>
            </a:r>
            <a:r>
              <a:rPr sz="1800" spc="-25" dirty="0">
                <a:latin typeface="Georgia"/>
                <a:cs typeface="Georgia"/>
              </a:rPr>
              <a:t>bit</a:t>
            </a:r>
            <a:r>
              <a:rPr sz="1800" spc="-25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(0x01)</a:t>
            </a:r>
            <a:endParaRPr sz="1800">
              <a:latin typeface="Georgia"/>
              <a:cs typeface="Georgia"/>
            </a:endParaRPr>
          </a:p>
          <a:p>
            <a:pPr marL="729615" lvl="1" indent="-342900">
              <a:lnSpc>
                <a:spcPts val="2125"/>
              </a:lnSpc>
              <a:buFont typeface="Arial"/>
              <a:buChar char="•"/>
              <a:tabLst>
                <a:tab pos="728980" algn="l"/>
                <a:tab pos="730250" algn="l"/>
              </a:tabLst>
            </a:pPr>
            <a:r>
              <a:rPr sz="1800" spc="-15" dirty="0">
                <a:latin typeface="Georgia"/>
                <a:cs typeface="Georgia"/>
              </a:rPr>
              <a:t>Byte </a:t>
            </a:r>
            <a:r>
              <a:rPr sz="1800" spc="-50" dirty="0">
                <a:latin typeface="Georgia"/>
                <a:cs typeface="Georgia"/>
              </a:rPr>
              <a:t>2: </a:t>
            </a:r>
            <a:r>
              <a:rPr sz="1800" spc="-30" dirty="0">
                <a:latin typeface="Georgia"/>
                <a:cs typeface="Georgia"/>
              </a:rPr>
              <a:t>configure</a:t>
            </a:r>
            <a:r>
              <a:rPr sz="1800" spc="-65" dirty="0">
                <a:latin typeface="Georgia"/>
                <a:cs typeface="Georgia"/>
              </a:rPr>
              <a:t> </a:t>
            </a:r>
            <a:r>
              <a:rPr sz="1800" spc="-20" dirty="0">
                <a:latin typeface="Georgia"/>
                <a:cs typeface="Georgia"/>
              </a:rPr>
              <a:t>bits</a:t>
            </a:r>
            <a:endParaRPr sz="1800">
              <a:latin typeface="Georgia"/>
              <a:cs typeface="Georgia"/>
            </a:endParaRPr>
          </a:p>
          <a:p>
            <a:pPr marL="729615" lvl="1" indent="-34290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728980" algn="l"/>
                <a:tab pos="730250" algn="l"/>
              </a:tabLst>
            </a:pPr>
            <a:r>
              <a:rPr sz="1800" spc="-15" dirty="0">
                <a:latin typeface="Georgia"/>
                <a:cs typeface="Georgia"/>
              </a:rPr>
              <a:t>Byte </a:t>
            </a:r>
            <a:r>
              <a:rPr sz="1800" spc="-45" dirty="0">
                <a:latin typeface="Georgia"/>
                <a:cs typeface="Georgia"/>
              </a:rPr>
              <a:t>3: </a:t>
            </a:r>
            <a:r>
              <a:rPr sz="1800" spc="-30" dirty="0">
                <a:latin typeface="Georgia"/>
                <a:cs typeface="Georgia"/>
              </a:rPr>
              <a:t>don’t</a:t>
            </a:r>
            <a:r>
              <a:rPr sz="1800" spc="-65" dirty="0">
                <a:latin typeface="Georgia"/>
                <a:cs typeface="Georgia"/>
              </a:rPr>
              <a:t> </a:t>
            </a:r>
            <a:r>
              <a:rPr sz="1800" spc="-15" dirty="0">
                <a:latin typeface="Georgia"/>
                <a:cs typeface="Georgia"/>
              </a:rPr>
              <a:t>care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1040" y="2919983"/>
            <a:ext cx="5239512" cy="2127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31530" y="4916423"/>
            <a:ext cx="4291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https://</a:t>
            </a:r>
            <a:r>
              <a:rPr sz="1100" spc="-5" dirty="0">
                <a:latin typeface="Arial"/>
                <a:cs typeface="Arial"/>
                <a:hlinkClick r:id="rId3"/>
              </a:rPr>
              <a:t>www.slideshare.net/raspberrypi-tw/gpio-gameconsolestarterkit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1890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1020</TotalTime>
  <Words>2682</Words>
  <Application>Microsoft Office PowerPoint</Application>
  <PresentationFormat>自訂</PresentationFormat>
  <Paragraphs>635</Paragraphs>
  <Slides>99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99</vt:i4>
      </vt:variant>
    </vt:vector>
  </HeadingPairs>
  <TitlesOfParts>
    <vt:vector size="110" baseType="lpstr">
      <vt:lpstr>新細明體</vt:lpstr>
      <vt:lpstr>Arial</vt:lpstr>
      <vt:lpstr>Calibri</vt:lpstr>
      <vt:lpstr>Cambria</vt:lpstr>
      <vt:lpstr>Consolas</vt:lpstr>
      <vt:lpstr>Georgia</vt:lpstr>
      <vt:lpstr>Monotype Corsiva</vt:lpstr>
      <vt:lpstr>Rockwell</vt:lpstr>
      <vt:lpstr>Times New Roman</vt:lpstr>
      <vt:lpstr>Trebuchet MS</vt:lpstr>
      <vt:lpstr>Office Theme</vt:lpstr>
      <vt:lpstr>PowerPoint 簡報</vt:lpstr>
      <vt:lpstr>Outline</vt:lpstr>
      <vt:lpstr>Introduction</vt:lpstr>
      <vt:lpstr>Introduction</vt:lpstr>
      <vt:lpstr>PowerPoint 簡報</vt:lpstr>
      <vt:lpstr>Build up a system</vt:lpstr>
      <vt:lpstr>Build up a system</vt:lpstr>
      <vt:lpstr>Build up a system</vt:lpstr>
      <vt:lpstr>Build up a system</vt:lpstr>
      <vt:lpstr>Build up a system</vt:lpstr>
      <vt:lpstr>Build up a system</vt:lpstr>
      <vt:lpstr>Build up a system</vt:lpstr>
      <vt:lpstr>What's next ?</vt:lpstr>
      <vt:lpstr>Enable UART</vt:lpstr>
      <vt:lpstr>Before the next step</vt:lpstr>
      <vt:lpstr>Before the next step</vt:lpstr>
      <vt:lpstr>Enable UART</vt:lpstr>
      <vt:lpstr>Enable UART</vt:lpstr>
      <vt:lpstr>Enable UART</vt:lpstr>
      <vt:lpstr>Enable UART</vt:lpstr>
      <vt:lpstr>Enable UART</vt:lpstr>
      <vt:lpstr>Enable UART</vt:lpstr>
      <vt:lpstr>Enable UART</vt:lpstr>
      <vt:lpstr>Enable UART</vt:lpstr>
      <vt:lpstr>Enable UART</vt:lpstr>
      <vt:lpstr>Enable UART</vt:lpstr>
      <vt:lpstr>Enable UART</vt:lpstr>
      <vt:lpstr>Common commands in Linux terminal</vt:lpstr>
      <vt:lpstr>Configure network</vt:lpstr>
      <vt:lpstr>Configure WiFi</vt:lpstr>
      <vt:lpstr>Configure WiFi</vt:lpstr>
      <vt:lpstr>Configure WiFi</vt:lpstr>
      <vt:lpstr>Configure WiFi</vt:lpstr>
      <vt:lpstr>Configure WiFi</vt:lpstr>
      <vt:lpstr>Configure WiFi</vt:lpstr>
      <vt:lpstr>Configure WiFi</vt:lpstr>
      <vt:lpstr>Configure WiFi</vt:lpstr>
      <vt:lpstr>Connect to Pi</vt:lpstr>
      <vt:lpstr>Connect to Pi (SSH)</vt:lpstr>
      <vt:lpstr>Connect to Pi (SSH)</vt:lpstr>
      <vt:lpstr>Connect to Pi (SSH)</vt:lpstr>
      <vt:lpstr>Connect to Pi (SSH)</vt:lpstr>
      <vt:lpstr>Connect to Pi (SSH)</vt:lpstr>
      <vt:lpstr>Connect to Pi (SSH)</vt:lpstr>
      <vt:lpstr>Copy file to Pi (SCP)</vt:lpstr>
      <vt:lpstr>SCP</vt:lpstr>
      <vt:lpstr>FileZilla</vt:lpstr>
      <vt:lpstr>SCP</vt:lpstr>
      <vt:lpstr>Python &amp; Sensors</vt:lpstr>
      <vt:lpstr>Outline</vt:lpstr>
      <vt:lpstr>Python </vt:lpstr>
      <vt:lpstr>Python </vt:lpstr>
      <vt:lpstr>Python </vt:lpstr>
      <vt:lpstr>Python </vt:lpstr>
      <vt:lpstr>Python </vt:lpstr>
      <vt:lpstr>Python </vt:lpstr>
      <vt:lpstr>Python </vt:lpstr>
      <vt:lpstr>Python </vt:lpstr>
      <vt:lpstr>PowerPoint 簡報</vt:lpstr>
      <vt:lpstr>PowerPoint 簡報</vt:lpstr>
      <vt:lpstr>PowerPoint 簡報</vt:lpstr>
      <vt:lpstr>Introduction</vt:lpstr>
      <vt:lpstr>PowerPoint 簡報</vt:lpstr>
      <vt:lpstr>Digital sensors</vt:lpstr>
      <vt:lpstr>PowerPoint 簡報</vt:lpstr>
      <vt:lpstr>PowerPoint 簡報</vt:lpstr>
      <vt:lpstr>Digital sensors</vt:lpstr>
      <vt:lpstr>PowerPoint 簡報</vt:lpstr>
      <vt:lpstr>Digital sensors</vt:lpstr>
      <vt:lpstr>Digital sensors</vt:lpstr>
      <vt:lpstr>PowerPoint 簡報</vt:lpstr>
      <vt:lpstr>PowerPoint 簡報</vt:lpstr>
      <vt:lpstr>Digital sensors</vt:lpstr>
      <vt:lpstr>PowerPoint 簡報</vt:lpstr>
      <vt:lpstr>PowerPoint 簡報</vt:lpstr>
      <vt:lpstr>Digital sensors</vt:lpstr>
      <vt:lpstr>Digital sensors</vt:lpstr>
      <vt:lpstr>PowerPoint 簡報</vt:lpstr>
      <vt:lpstr>Digital sensors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Digital sensors</vt:lpstr>
      <vt:lpstr>PowerPoint 簡報</vt:lpstr>
      <vt:lpstr>PowerPoint 簡報</vt:lpstr>
      <vt:lpstr>PowerPoint 簡報</vt:lpstr>
      <vt:lpstr>Digital sensors</vt:lpstr>
      <vt:lpstr>PowerPoint 簡報</vt:lpstr>
      <vt:lpstr>PowerPoint 簡報</vt:lpstr>
      <vt:lpstr>Analog sensors</vt:lpstr>
      <vt:lpstr>Analog sensors</vt:lpstr>
      <vt:lpstr>Analog sensors</vt:lpstr>
      <vt:lpstr>Analog sensors</vt:lpstr>
      <vt:lpstr>PowerPoint 簡報</vt:lpstr>
      <vt:lpstr>Analog sensors</vt:lpstr>
      <vt:lpstr>Analog sensors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KunYou Lin</cp:lastModifiedBy>
  <cp:revision>10</cp:revision>
  <dcterms:created xsi:type="dcterms:W3CDTF">2019-09-03T08:31:21Z</dcterms:created>
  <dcterms:modified xsi:type="dcterms:W3CDTF">2019-09-04T12:23:29Z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2019-09-03T00:00:00Z</vt:filetime>
  </property>
</Properties>
</file>